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3"/>
  </p:notes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57" r:id="rId17"/>
    <p:sldId id="288" r:id="rId18"/>
    <p:sldId id="289" r:id="rId19"/>
    <p:sldId id="258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1" r:id="rId28"/>
    <p:sldId id="282" r:id="rId29"/>
    <p:sldId id="285" r:id="rId30"/>
    <p:sldId id="286" r:id="rId31"/>
    <p:sldId id="287" r:id="rId32"/>
  </p:sldIdLst>
  <p:sldSz cx="12192000" cy="6858000"/>
  <p:notesSz cx="6858000" cy="9144000"/>
  <p:defaultTextStyle>
    <a:defPPr>
      <a:defRPr lang="en-US"/>
    </a:defPPr>
    <a:lvl1pPr marL="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58"/>
  </p:normalViewPr>
  <p:slideViewPr>
    <p:cSldViewPr snapToGrid="0">
      <p:cViewPr>
        <p:scale>
          <a:sx n="120" d="100"/>
          <a:sy n="120" d="100"/>
        </p:scale>
        <p:origin x="23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"/>
          <p:cNvSpPr>
            <a:spLocks noGrp="1"/>
          </p:cNvSpPr>
          <p:nvPr>
            <p:ph type="hdr" sz="quarter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Date Placeholder"/>
          <p:cNvSpPr>
            <a:spLocks noGrp="1"/>
          </p:cNvSpPr>
          <p:nvPr>
            <p:ph type="dt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" name="Slide Image Placeholder"/>
          <p:cNvSpPr>
            <a:spLocks noGrp="1" noRot="1" noChangeAspect="1"/>
          </p:cNvSpPr>
          <p:nvPr>
            <p:ph type="sldImg" idx="2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" name="Notes Placeholder"/>
          <p:cNvSpPr>
            <a:spLocks noGrp="1"/>
          </p:cNvSpPr>
          <p:nvPr>
            <p:ph type="body" sz="quarter" idx="3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" name="Footer Placeholder"/>
          <p:cNvSpPr>
            <a:spLocks noGrp="1"/>
          </p:cNvSpPr>
          <p:nvPr>
            <p:ph type="ftr" sz="quarter" idx="4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" name="Slide Number Placeholder"/>
          <p:cNvSpPr>
            <a:spLocks noGrp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/>
    </a:lvl1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Mast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lt"/>
          <a:cs typeface="+mj-lt"/>
        </a:defRPr>
      </a:lvl1pPr>
    </p:titleStyle>
    <p:bodyStyle>
      <a:lvl1pPr marL="228600" indent="-228600" algn="l">
        <a:lnSpc>
          <a:spcPct val="90000"/>
        </a:lnSpc>
        <a:spcBef>
          <a:spcPts val="1000"/>
        </a:spcBef>
        <a:buChar char="•"/>
        <a:defRPr sz="2800">
          <a:solidFill>
            <a:schemeClr val="tx1"/>
          </a:solidFill>
          <a:latin typeface="+mn-lt"/>
          <a:ea typeface="+mn-lt"/>
          <a:cs typeface="+mn-lt"/>
        </a:defRPr>
      </a:lvl1pPr>
      <a:lvl2pPr marL="685800" indent="-228600" algn="l">
        <a:lnSpc>
          <a:spcPct val="90000"/>
        </a:lnSpc>
        <a:spcBef>
          <a:spcPts val="500"/>
        </a:spcBef>
        <a:buChar char="•"/>
        <a:defRPr sz="2400">
          <a:solidFill>
            <a:schemeClr val="tx1"/>
          </a:solidFill>
          <a:latin typeface="+mn-lt"/>
          <a:ea typeface="+mn-lt"/>
          <a:cs typeface="+mn-lt"/>
        </a:defRPr>
      </a:lvl2pPr>
      <a:lvl3pPr marL="1143000" indent="-228600" algn="l">
        <a:lnSpc>
          <a:spcPct val="90000"/>
        </a:lnSpc>
        <a:spcBef>
          <a:spcPts val="500"/>
        </a:spcBef>
        <a:buChar char="•"/>
        <a:defRPr sz="2000">
          <a:solidFill>
            <a:schemeClr val="tx1"/>
          </a:solidFill>
          <a:latin typeface="+mn-lt"/>
          <a:ea typeface="+mn-lt"/>
          <a:cs typeface="+mn-lt"/>
        </a:defRPr>
      </a:lvl3pPr>
      <a:lvl4pPr marL="1600200" indent="-228600" algn="l">
        <a:lnSpc>
          <a:spcPct val="90000"/>
        </a:lnSpc>
        <a:spcBef>
          <a:spcPts val="500"/>
        </a:spcBef>
        <a:buChar char="•"/>
        <a:defRPr sz="1800">
          <a:solidFill>
            <a:schemeClr val="tx1"/>
          </a:solidFill>
          <a:latin typeface="+mn-lt"/>
          <a:ea typeface="+mn-lt"/>
          <a:cs typeface="+mn-lt"/>
        </a:defRPr>
      </a:lvl4pPr>
      <a:lvl5pPr marL="2057400" indent="-228600" algn="l">
        <a:lnSpc>
          <a:spcPct val="90000"/>
        </a:lnSpc>
        <a:spcBef>
          <a:spcPts val="500"/>
        </a:spcBef>
        <a:buChar char="•"/>
        <a:defRPr sz="1800">
          <a:solidFill>
            <a:schemeClr val="tx1"/>
          </a:solidFill>
          <a:latin typeface="+mn-lt"/>
          <a:ea typeface="+mn-lt"/>
          <a:cs typeface="+mn-lt"/>
        </a:defRPr>
      </a:lvl5pPr>
      <a:lvl6pPr marL="2514600" indent="-228600" algn="l">
        <a:lnSpc>
          <a:spcPct val="90000"/>
        </a:lnSpc>
        <a:spcBef>
          <a:spcPts val="500"/>
        </a:spcBef>
        <a:buChar char="•"/>
        <a:defRPr sz="1800">
          <a:solidFill>
            <a:schemeClr val="tx1"/>
          </a:solidFill>
          <a:latin typeface="+mn-lt"/>
          <a:ea typeface="+mn-lt"/>
          <a:cs typeface="+mn-lt"/>
        </a:defRPr>
      </a:lvl6pPr>
      <a:lvl7pPr marL="2971800" indent="-228600" algn="l">
        <a:lnSpc>
          <a:spcPct val="90000"/>
        </a:lnSpc>
        <a:spcBef>
          <a:spcPts val="500"/>
        </a:spcBef>
        <a:buChar char="•"/>
        <a:defRPr sz="1800">
          <a:solidFill>
            <a:schemeClr val="tx1"/>
          </a:solidFill>
          <a:latin typeface="+mn-lt"/>
          <a:ea typeface="+mn-lt"/>
          <a:cs typeface="+mn-lt"/>
        </a:defRPr>
      </a:lvl7pPr>
      <a:lvl8pPr marL="3429000" indent="-228600" algn="l">
        <a:lnSpc>
          <a:spcPct val="90000"/>
        </a:lnSpc>
        <a:spcBef>
          <a:spcPts val="500"/>
        </a:spcBef>
        <a:buChar char="•"/>
        <a:defRPr sz="1800">
          <a:solidFill>
            <a:schemeClr val="tx1"/>
          </a:solidFill>
          <a:latin typeface="+mn-lt"/>
          <a:ea typeface="+mn-lt"/>
          <a:cs typeface="+mn-lt"/>
        </a:defRPr>
      </a:lvl8pPr>
      <a:lvl9pPr marL="3886200" indent="-228600" algn="l">
        <a:lnSpc>
          <a:spcPct val="90000"/>
        </a:lnSpc>
        <a:spcBef>
          <a:spcPts val="500"/>
        </a:spcBef>
        <a:buChar char="•"/>
        <a:defRPr sz="1800">
          <a:solidFill>
            <a:schemeClr val="tx1"/>
          </a:solidFill>
          <a:latin typeface="+mn-lt"/>
          <a:ea typeface="+mn-lt"/>
          <a:cs typeface="+mn-lt"/>
        </a:defRPr>
      </a:lvl9pPr>
    </p:bodyStyle>
    <p:otherStyle>
      <a:lvl1pPr marL="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1pPr>
      <a:lvl2pPr marL="4572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2pPr>
      <a:lvl3pPr marL="9144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3pPr>
      <a:lvl4pPr marL="13716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4pPr>
      <a:lvl5pPr marL="18288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5pPr>
      <a:lvl6pPr marL="22860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6pPr>
      <a:lvl7pPr marL="27432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7pPr>
      <a:lvl8pPr marL="32004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8pPr>
      <a:lvl9pPr marL="36576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0.png"/><Relationship Id="rId4" Type="http://schemas.openxmlformats.org/officeDocument/2006/relationships/image" Target="../media/image190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130BA94E-FE2D-41AA-BC7F-1A1B338C61AC}"/>
              </a:ext>
            </a:extLst>
          </p:cNvPr>
          <p:cNvSpPr>
            <a:spLocks noGrp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8FAFD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7175822-D8F9-4E7B-BF37-4B55E193D9A3}"/>
              </a:ext>
            </a:extLst>
          </p:cNvPr>
          <p:cNvSpPr>
            <a:spLocks noGrp="1"/>
          </p:cNvSpPr>
          <p:nvPr/>
        </p:nvSpPr>
        <p:spPr>
          <a:xfrm>
            <a:off x="552450" y="838200"/>
            <a:ext cx="1047750" cy="57150"/>
          </a:xfrm>
          <a:prstGeom prst="rect">
            <a:avLst/>
          </a:prstGeom>
          <a:solidFill>
            <a:srgbClr val="2F6FDB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77C43FC-B987-45CE-A7EA-07446E74504B}"/>
              </a:ext>
            </a:extLst>
          </p:cNvPr>
          <p:cNvSpPr>
            <a:spLocks noGrp="1"/>
          </p:cNvSpPr>
          <p:nvPr/>
        </p:nvSpPr>
        <p:spPr>
          <a:xfrm>
            <a:off x="552450" y="1066800"/>
            <a:ext cx="9334500" cy="11239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3300" b="1">
                <a:solidFill>
                  <a:srgbClr val="172033"/>
                </a:solidFill>
                <a:latin typeface="Aptos Display"/>
                <a:ea typeface="Aptos Display"/>
                <a:cs typeface="Aptos Display"/>
              </a:defRPr>
            </a:pPr>
            <a:r>
              <a:rPr sz="3300" b="1" dirty="0">
                <a:solidFill>
                  <a:srgbClr val="172033"/>
                </a:solidFill>
                <a:latin typeface="Aptos Display"/>
                <a:ea typeface="Aptos Display"/>
                <a:cs typeface="Aptos Display"/>
              </a:rPr>
              <a:t>From scale to speed: adaptive sampling for image editing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10E1A2E-825D-4025-B8A4-E49F491CAEA5}"/>
              </a:ext>
            </a:extLst>
          </p:cNvPr>
          <p:cNvSpPr>
            <a:spLocks noGrp="1"/>
          </p:cNvSpPr>
          <p:nvPr/>
        </p:nvSpPr>
        <p:spPr>
          <a:xfrm>
            <a:off x="571500" y="2362200"/>
            <a:ext cx="7239000" cy="3619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1650" b="0">
                <a:solidFill>
                  <a:srgbClr val="5E6A7D"/>
                </a:solidFill>
                <a:latin typeface="Aptos"/>
                <a:ea typeface="Aptos"/>
                <a:cs typeface="Aptos"/>
              </a:defRPr>
            </a:pPr>
            <a:r>
              <a:rPr sz="1650" b="0" dirty="0">
                <a:solidFill>
                  <a:srgbClr val="5E6A7D"/>
                </a:solidFill>
                <a:latin typeface="Aptos"/>
                <a:ea typeface="Aptos"/>
                <a:cs typeface="Aptos"/>
              </a:rPr>
              <a:t>A</a:t>
            </a:r>
            <a:r>
              <a:rPr lang="en-US" sz="1650" b="0" dirty="0">
                <a:solidFill>
                  <a:srgbClr val="5E6A7D"/>
                </a:solidFill>
                <a:latin typeface="Aptos"/>
                <a:ea typeface="Aptos"/>
                <a:cs typeface="Aptos"/>
              </a:rPr>
              <a:t>libaba</a:t>
            </a:r>
            <a:endParaRPr sz="1650" b="0" dirty="0">
              <a:solidFill>
                <a:srgbClr val="5E6A7D"/>
              </a:solidFill>
              <a:latin typeface="Aptos"/>
              <a:ea typeface="Aptos"/>
              <a:cs typeface="Apto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9C88189-FE5E-4DD7-97FB-CAA4BF9DD99C}"/>
              </a:ext>
            </a:extLst>
          </p:cNvPr>
          <p:cNvSpPr>
            <a:spLocks noGrp="1"/>
          </p:cNvSpPr>
          <p:nvPr/>
        </p:nvSpPr>
        <p:spPr>
          <a:xfrm>
            <a:off x="552450" y="3371850"/>
            <a:ext cx="4842510" cy="1066800"/>
          </a:xfrm>
          <a:prstGeom prst="rect">
            <a:avLst/>
          </a:prstGeom>
          <a:solidFill>
            <a:srgbClr val="FFFFFF"/>
          </a:solidFill>
          <a:ln w="9525">
            <a:solidFill>
              <a:srgbClr val="C9D2E1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1E3F5E3-97FB-417A-95AD-7B055194DC29}"/>
              </a:ext>
            </a:extLst>
          </p:cNvPr>
          <p:cNvSpPr>
            <a:spLocks noGrp="1"/>
          </p:cNvSpPr>
          <p:nvPr/>
        </p:nvSpPr>
        <p:spPr>
          <a:xfrm>
            <a:off x="552450" y="3371850"/>
            <a:ext cx="45719" cy="1066800"/>
          </a:xfrm>
          <a:prstGeom prst="rect">
            <a:avLst/>
          </a:prstGeom>
          <a:solidFill>
            <a:srgbClr val="16A09A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EA20083-FD6D-43E9-B5FC-5E14AE4D6A66}"/>
              </a:ext>
            </a:extLst>
          </p:cNvPr>
          <p:cNvSpPr>
            <a:spLocks noGrp="1"/>
          </p:cNvSpPr>
          <p:nvPr/>
        </p:nvSpPr>
        <p:spPr>
          <a:xfrm>
            <a:off x="762000" y="3562350"/>
            <a:ext cx="4381500" cy="2857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1350" b="1">
                <a:solidFill>
                  <a:srgbClr val="172033"/>
                </a:solidFill>
                <a:latin typeface="Aptos"/>
                <a:ea typeface="Aptos"/>
                <a:cs typeface="Aptos"/>
              </a:defRPr>
            </a:pPr>
            <a:r>
              <a:rPr sz="1350" b="1" dirty="0">
                <a:solidFill>
                  <a:srgbClr val="172033"/>
                </a:solidFill>
                <a:latin typeface="Aptos"/>
                <a:ea typeface="Aptos"/>
                <a:cs typeface="Aptos"/>
              </a:rPr>
              <a:t>Core question</a:t>
            </a:r>
            <a:r>
              <a:rPr lang="en-US" sz="1350" b="1" dirty="0">
                <a:solidFill>
                  <a:srgbClr val="172033"/>
                </a:solidFill>
                <a:latin typeface="Aptos"/>
                <a:ea typeface="Aptos"/>
                <a:cs typeface="Aptos"/>
              </a:rPr>
              <a:t>s</a:t>
            </a:r>
            <a:endParaRPr sz="1350" b="1" dirty="0">
              <a:solidFill>
                <a:srgbClr val="172033"/>
              </a:solidFill>
              <a:latin typeface="Aptos"/>
              <a:ea typeface="Aptos"/>
              <a:cs typeface="Apto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A3361FA-C9EC-444E-AC1B-0779184A85AC}"/>
              </a:ext>
            </a:extLst>
          </p:cNvPr>
          <p:cNvSpPr>
            <a:spLocks noGrp="1"/>
          </p:cNvSpPr>
          <p:nvPr/>
        </p:nvSpPr>
        <p:spPr>
          <a:xfrm>
            <a:off x="762000" y="3924300"/>
            <a:ext cx="4552950" cy="9525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marL="171450" indent="-171450" algn="l">
              <a:buFont typeface="Arial" panose="020B0604020202020204" pitchFamily="34" charset="0"/>
              <a:buChar char="•"/>
              <a:defRPr sz="1200" b="0">
                <a:solidFill>
                  <a:srgbClr val="5E6A7D"/>
                </a:solidFill>
                <a:latin typeface="Aptos"/>
                <a:ea typeface="Aptos"/>
                <a:cs typeface="Aptos"/>
              </a:defRPr>
            </a:pPr>
            <a:r>
              <a:rPr lang="en-US" sz="1200" b="0" dirty="0">
                <a:solidFill>
                  <a:srgbClr val="5E6A7D"/>
                </a:solidFill>
                <a:latin typeface="Aptos"/>
                <a:ea typeface="Aptos"/>
                <a:cs typeface="Aptos"/>
              </a:rPr>
              <a:t>Can test-time compute be spent adaptively rather than uniformly?</a:t>
            </a:r>
          </a:p>
          <a:p>
            <a:pPr marL="171450" indent="-171450" algn="l">
              <a:buFont typeface="Arial" panose="020B0604020202020204" pitchFamily="34" charset="0"/>
              <a:buChar char="•"/>
              <a:defRPr sz="1200" b="0">
                <a:solidFill>
                  <a:srgbClr val="5E6A7D"/>
                </a:solidFill>
                <a:latin typeface="Aptos"/>
                <a:ea typeface="Aptos"/>
                <a:cs typeface="Aptos"/>
              </a:defRPr>
            </a:pPr>
            <a:r>
              <a:rPr lang="en-US" sz="1200" dirty="0">
                <a:solidFill>
                  <a:srgbClr val="5E6A7D"/>
                </a:solidFill>
                <a:latin typeface="Aptos"/>
                <a:ea typeface="Aptos"/>
                <a:cs typeface="Aptos"/>
              </a:rPr>
              <a:t>How should we be spending our compute?</a:t>
            </a:r>
            <a:endParaRPr sz="1200" b="0" dirty="0">
              <a:solidFill>
                <a:srgbClr val="5E6A7D"/>
              </a:solidFill>
              <a:latin typeface="Aptos"/>
              <a:ea typeface="Aptos"/>
              <a:cs typeface="Apto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C076403-D047-4F03-B8CB-982466958EEE}"/>
              </a:ext>
            </a:extLst>
          </p:cNvPr>
          <p:cNvSpPr>
            <a:spLocks noGrp="1"/>
          </p:cNvSpPr>
          <p:nvPr/>
        </p:nvSpPr>
        <p:spPr>
          <a:xfrm>
            <a:off x="6572250" y="3124200"/>
            <a:ext cx="4000500" cy="685800"/>
          </a:xfrm>
          <a:prstGeom prst="rect">
            <a:avLst/>
          </a:prstGeom>
          <a:solidFill>
            <a:srgbClr val="EAF1FC"/>
          </a:solidFill>
          <a:ln w="9525">
            <a:solidFill>
              <a:srgbClr val="C5D6F5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28778A6-CE57-47B1-A231-1DE1D5703841}"/>
              </a:ext>
            </a:extLst>
          </p:cNvPr>
          <p:cNvSpPr>
            <a:spLocks noGrp="1"/>
          </p:cNvSpPr>
          <p:nvPr/>
        </p:nvSpPr>
        <p:spPr>
          <a:xfrm>
            <a:off x="7524750" y="4229100"/>
            <a:ext cx="4000500" cy="685800"/>
          </a:xfrm>
          <a:prstGeom prst="rect">
            <a:avLst/>
          </a:prstGeom>
          <a:solidFill>
            <a:srgbClr val="E8F7F5"/>
          </a:solidFill>
          <a:ln w="9525">
            <a:solidFill>
              <a:srgbClr val="BFE2DE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D947FDB-82F7-48FF-B7FA-4C5D50FA2D57}"/>
              </a:ext>
            </a:extLst>
          </p:cNvPr>
          <p:cNvSpPr>
            <a:spLocks noGrp="1"/>
          </p:cNvSpPr>
          <p:nvPr/>
        </p:nvSpPr>
        <p:spPr>
          <a:xfrm>
            <a:off x="7029450" y="5334000"/>
            <a:ext cx="4000500" cy="685800"/>
          </a:xfrm>
          <a:prstGeom prst="rect">
            <a:avLst/>
          </a:prstGeom>
          <a:solidFill>
            <a:srgbClr val="FFF4DE"/>
          </a:solidFill>
          <a:ln w="9525">
            <a:solidFill>
              <a:srgbClr val="E5CA8E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6438C97-CDD5-4B0E-A1C4-142E89A9DF5E}"/>
              </a:ext>
            </a:extLst>
          </p:cNvPr>
          <p:cNvSpPr>
            <a:spLocks noGrp="1"/>
          </p:cNvSpPr>
          <p:nvPr/>
        </p:nvSpPr>
        <p:spPr>
          <a:xfrm>
            <a:off x="6781800" y="3333750"/>
            <a:ext cx="3619500" cy="3238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ctr">
              <a:defRPr sz="1650" b="1">
                <a:solidFill>
                  <a:srgbClr val="2F6FDB"/>
                </a:solidFill>
                <a:latin typeface="Aptos"/>
                <a:ea typeface="Aptos"/>
                <a:cs typeface="Aptos"/>
              </a:defRPr>
            </a:pPr>
            <a:r>
              <a:rPr sz="1650" b="1">
                <a:solidFill>
                  <a:srgbClr val="2F6FDB"/>
                </a:solidFill>
                <a:latin typeface="Aptos"/>
                <a:ea typeface="Aptos"/>
                <a:cs typeface="Aptos"/>
              </a:rPr>
              <a:t>sample candidates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679BCD7-DA19-4BE3-B330-75AD5091E3C5}"/>
              </a:ext>
            </a:extLst>
          </p:cNvPr>
          <p:cNvSpPr>
            <a:spLocks noGrp="1"/>
          </p:cNvSpPr>
          <p:nvPr/>
        </p:nvSpPr>
        <p:spPr>
          <a:xfrm>
            <a:off x="7734300" y="4438650"/>
            <a:ext cx="3619500" cy="3238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ctr">
              <a:defRPr sz="1650" b="1">
                <a:solidFill>
                  <a:srgbClr val="16A09A"/>
                </a:solidFill>
                <a:latin typeface="Aptos"/>
                <a:ea typeface="Aptos"/>
                <a:cs typeface="Aptos"/>
              </a:defRPr>
            </a:pPr>
            <a:r>
              <a:rPr sz="1650" b="1">
                <a:solidFill>
                  <a:srgbClr val="16A09A"/>
                </a:solidFill>
                <a:latin typeface="Aptos"/>
                <a:ea typeface="Aptos"/>
                <a:cs typeface="Aptos"/>
              </a:rPr>
              <a:t>verify and prune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1A6861D-EDE6-4C45-9ECE-A823B5A27A51}"/>
              </a:ext>
            </a:extLst>
          </p:cNvPr>
          <p:cNvSpPr>
            <a:spLocks noGrp="1"/>
          </p:cNvSpPr>
          <p:nvPr/>
        </p:nvSpPr>
        <p:spPr>
          <a:xfrm>
            <a:off x="7239000" y="5543550"/>
            <a:ext cx="3619500" cy="3238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ctr">
              <a:defRPr sz="1650" b="1">
                <a:solidFill>
                  <a:srgbClr val="D59625"/>
                </a:solidFill>
                <a:latin typeface="Aptos"/>
                <a:ea typeface="Aptos"/>
                <a:cs typeface="Aptos"/>
              </a:defRPr>
            </a:pPr>
            <a:r>
              <a:rPr sz="1650" b="1">
                <a:solidFill>
                  <a:srgbClr val="D59625"/>
                </a:solidFill>
                <a:latin typeface="Aptos"/>
                <a:ea typeface="Aptos"/>
                <a:cs typeface="Aptos"/>
              </a:rPr>
              <a:t>stop when enough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05B38F8-05A8-4D2C-92BA-6B34BC463147}"/>
              </a:ext>
            </a:extLst>
          </p:cNvPr>
          <p:cNvSpPr>
            <a:spLocks noGrp="1"/>
          </p:cNvSpPr>
          <p:nvPr/>
        </p:nvSpPr>
        <p:spPr>
          <a:xfrm>
            <a:off x="552450" y="6515100"/>
            <a:ext cx="8572500" cy="1714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788" b="0">
                <a:solidFill>
                  <a:srgbClr val="7A8494"/>
                </a:solidFill>
                <a:latin typeface="Aptos"/>
                <a:ea typeface="Aptos"/>
                <a:cs typeface="Aptos"/>
              </a:defRPr>
            </a:pPr>
            <a:r>
              <a:rPr sz="788" b="0">
                <a:solidFill>
                  <a:srgbClr val="7A8494"/>
                </a:solidFill>
                <a:latin typeface="Aptos"/>
                <a:ea typeface="Aptos"/>
                <a:cs typeface="Aptos"/>
              </a:rPr>
              <a:t>Xiangyan Qu et al., From Scale to Speed: Adaptive Test-Time Scaling for Image Editing, arXiv 2026</a:t>
            </a:r>
          </a:p>
        </p:txBody>
      </p:sp>
    </p:spTree>
    <p:extLst>
      <p:ext uri="{BB962C8B-B14F-4D97-AF65-F5344CB8AC3E}">
        <p14:creationId xmlns:p14="http://schemas.microsoft.com/office/powerpoint/2010/main" val="21044320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F47EAF39-2F3D-4DA3-80BE-E441D80A0A8C}"/>
              </a:ext>
            </a:extLst>
          </p:cNvPr>
          <p:cNvSpPr>
            <a:spLocks noGrp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AFBFD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EFC87B9-5137-4382-AB2F-90BDA8A3C237}"/>
              </a:ext>
            </a:extLst>
          </p:cNvPr>
          <p:cNvSpPr>
            <a:spLocks noGrp="1"/>
          </p:cNvSpPr>
          <p:nvPr/>
        </p:nvSpPr>
        <p:spPr>
          <a:xfrm>
            <a:off x="0" y="0"/>
            <a:ext cx="12192000" cy="76200"/>
          </a:xfrm>
          <a:prstGeom prst="rect">
            <a:avLst/>
          </a:prstGeom>
          <a:solidFill>
            <a:srgbClr val="2F6FDB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2A9B069-D691-403F-A1C4-07BBBD36EA71}"/>
              </a:ext>
            </a:extLst>
          </p:cNvPr>
          <p:cNvSpPr>
            <a:spLocks noGrp="1"/>
          </p:cNvSpPr>
          <p:nvPr/>
        </p:nvSpPr>
        <p:spPr>
          <a:xfrm>
            <a:off x="552450" y="228600"/>
            <a:ext cx="2000250" cy="1905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900" b="1">
                <a:solidFill>
                  <a:srgbClr val="2F6FDB"/>
                </a:solidFill>
                <a:latin typeface="Aptos"/>
                <a:ea typeface="Aptos"/>
                <a:cs typeface="Aptos"/>
              </a:defRPr>
            </a:pPr>
            <a:r>
              <a:rPr sz="900" b="1">
                <a:solidFill>
                  <a:srgbClr val="2F6FDB"/>
                </a:solidFill>
                <a:latin typeface="Aptos"/>
                <a:ea typeface="Aptos"/>
                <a:cs typeface="Aptos"/>
              </a:rPr>
              <a:t>MULTIPLE SAMPLES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40FB055-0793-487F-BAB4-DE1C9F2057BB}"/>
              </a:ext>
            </a:extLst>
          </p:cNvPr>
          <p:cNvSpPr>
            <a:spLocks noGrp="1"/>
          </p:cNvSpPr>
          <p:nvPr/>
        </p:nvSpPr>
        <p:spPr>
          <a:xfrm>
            <a:off x="552450" y="457200"/>
            <a:ext cx="9429750" cy="5524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2250" b="1">
                <a:solidFill>
                  <a:srgbClr val="172033"/>
                </a:solidFill>
                <a:latin typeface="Aptos Display"/>
                <a:ea typeface="Aptos Display"/>
                <a:cs typeface="Aptos Display"/>
              </a:defRPr>
            </a:pPr>
            <a:r>
              <a:rPr sz="2250" b="1">
                <a:solidFill>
                  <a:srgbClr val="172033"/>
                </a:solidFill>
                <a:latin typeface="Aptos Display"/>
                <a:ea typeface="Aptos Display"/>
                <a:cs typeface="Aptos Display"/>
              </a:rPr>
              <a:t>Best-of-N improves quality when candidate quality varies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BCC29C9-3A89-4B57-B129-09297485E8EF}"/>
              </a:ext>
            </a:extLst>
          </p:cNvPr>
          <p:cNvSpPr>
            <a:spLocks noGrp="1"/>
          </p:cNvSpPr>
          <p:nvPr/>
        </p:nvSpPr>
        <p:spPr>
          <a:xfrm>
            <a:off x="552450" y="6515100"/>
            <a:ext cx="7905750" cy="1714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788" b="0">
                <a:solidFill>
                  <a:srgbClr val="7A8494"/>
                </a:solidFill>
                <a:latin typeface="Aptos"/>
                <a:ea typeface="Aptos"/>
                <a:cs typeface="Aptos"/>
              </a:defRPr>
            </a:pPr>
            <a:r>
              <a:rPr sz="788" b="0">
                <a:solidFill>
                  <a:srgbClr val="7A8494"/>
                </a:solidFill>
                <a:latin typeface="Aptos"/>
                <a:ea typeface="Aptos"/>
                <a:cs typeface="Aptos"/>
              </a:rPr>
              <a:t>Nanye Ma et al., Scaling Inference Time Compute for Diffusion Models, CVPR 2025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B6A2CC2-92EA-49C5-B8A1-F625456767A5}"/>
              </a:ext>
            </a:extLst>
          </p:cNvPr>
          <p:cNvSpPr>
            <a:spLocks noGrp="1"/>
          </p:cNvSpPr>
          <p:nvPr/>
        </p:nvSpPr>
        <p:spPr>
          <a:xfrm>
            <a:off x="11049000" y="6515100"/>
            <a:ext cx="609600" cy="1714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r">
              <a:defRPr sz="788" b="0">
                <a:solidFill>
                  <a:srgbClr val="7A8494"/>
                </a:solidFill>
                <a:latin typeface="Aptos"/>
                <a:ea typeface="Aptos"/>
                <a:cs typeface="Aptos"/>
              </a:defRPr>
            </a:pPr>
            <a:r>
              <a:rPr sz="788" b="0">
                <a:solidFill>
                  <a:srgbClr val="7A8494"/>
                </a:solidFill>
                <a:latin typeface="Aptos"/>
                <a:ea typeface="Aptos"/>
                <a:cs typeface="Aptos"/>
              </a:rPr>
              <a:t>10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1530DBD-CEC9-4D30-BD01-33260CE256CB}"/>
              </a:ext>
            </a:extLst>
          </p:cNvPr>
          <p:cNvSpPr>
            <a:spLocks noGrp="1"/>
          </p:cNvSpPr>
          <p:nvPr/>
        </p:nvSpPr>
        <p:spPr>
          <a:xfrm>
            <a:off x="1066800" y="2381250"/>
            <a:ext cx="2619375" cy="1143000"/>
          </a:xfrm>
          <a:prstGeom prst="rect">
            <a:avLst/>
          </a:prstGeom>
          <a:solidFill>
            <a:srgbClr val="FFFFFF"/>
          </a:solidFill>
          <a:ln w="9525">
            <a:solidFill>
              <a:srgbClr val="C9D2E1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B493373-70A4-4F5F-9091-87C8A5AB660B}"/>
              </a:ext>
            </a:extLst>
          </p:cNvPr>
          <p:cNvSpPr>
            <a:spLocks noGrp="1"/>
          </p:cNvSpPr>
          <p:nvPr/>
        </p:nvSpPr>
        <p:spPr>
          <a:xfrm>
            <a:off x="1257300" y="2686050"/>
            <a:ext cx="2238375" cy="5905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ctr">
              <a:defRPr sz="1350" b="0">
                <a:solidFill>
                  <a:srgbClr val="172033"/>
                </a:solidFill>
                <a:latin typeface="Aptos"/>
                <a:ea typeface="Aptos"/>
                <a:cs typeface="Aptos"/>
              </a:defRPr>
            </a:pPr>
            <a:r>
              <a:rPr sz="1350" b="0">
                <a:solidFill>
                  <a:srgbClr val="172033"/>
                </a:solidFill>
                <a:latin typeface="Aptos"/>
                <a:ea typeface="Aptos"/>
                <a:cs typeface="Aptos"/>
              </a:rPr>
              <a:t>Sample N candidates from different noise seeds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5913D38-E20F-4F3B-BF12-E22622F597BD}"/>
              </a:ext>
            </a:extLst>
          </p:cNvPr>
          <p:cNvSpPr>
            <a:spLocks noGrp="1"/>
          </p:cNvSpPr>
          <p:nvPr/>
        </p:nvSpPr>
        <p:spPr>
          <a:xfrm>
            <a:off x="1066800" y="2381250"/>
            <a:ext cx="2619375" cy="57150"/>
          </a:xfrm>
          <a:prstGeom prst="rect">
            <a:avLst/>
          </a:prstGeom>
          <a:solidFill>
            <a:srgbClr val="2F6FDB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B2AA785-8104-420F-BE15-5559FC5D93F8}"/>
              </a:ext>
            </a:extLst>
          </p:cNvPr>
          <p:cNvSpPr>
            <a:spLocks noGrp="1"/>
          </p:cNvSpPr>
          <p:nvPr/>
        </p:nvSpPr>
        <p:spPr>
          <a:xfrm>
            <a:off x="3848100" y="2790825"/>
            <a:ext cx="342900" cy="2286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1800" b="1">
                <a:solidFill>
                  <a:srgbClr val="5E6A7D"/>
                </a:solidFill>
                <a:latin typeface="Aptos Mono"/>
                <a:ea typeface="Aptos Mono"/>
                <a:cs typeface="Aptos Mono"/>
              </a:defRPr>
            </a:pPr>
            <a:r>
              <a:rPr sz="1800" b="1">
                <a:solidFill>
                  <a:srgbClr val="5E6A7D"/>
                </a:solidFill>
                <a:latin typeface="Aptos Mono"/>
                <a:ea typeface="Aptos Mono"/>
                <a:cs typeface="Aptos Mono"/>
              </a:rPr>
              <a:t>-&gt;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3F5E137-DD14-4BA6-9429-3FC7ABE329BE}"/>
              </a:ext>
            </a:extLst>
          </p:cNvPr>
          <p:cNvSpPr>
            <a:spLocks noGrp="1"/>
          </p:cNvSpPr>
          <p:nvPr/>
        </p:nvSpPr>
        <p:spPr>
          <a:xfrm>
            <a:off x="4448175" y="2381250"/>
            <a:ext cx="2619375" cy="1143000"/>
          </a:xfrm>
          <a:prstGeom prst="rect">
            <a:avLst/>
          </a:prstGeom>
          <a:solidFill>
            <a:srgbClr val="FFFFFF"/>
          </a:solidFill>
          <a:ln w="9525">
            <a:solidFill>
              <a:srgbClr val="C9D2E1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8B4BE29-F25D-4862-884B-AC9B8DC08309}"/>
              </a:ext>
            </a:extLst>
          </p:cNvPr>
          <p:cNvSpPr>
            <a:spLocks noGrp="1"/>
          </p:cNvSpPr>
          <p:nvPr/>
        </p:nvSpPr>
        <p:spPr>
          <a:xfrm>
            <a:off x="4638675" y="2686050"/>
            <a:ext cx="2238375" cy="5905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ctr">
              <a:defRPr sz="1350" b="0">
                <a:solidFill>
                  <a:srgbClr val="172033"/>
                </a:solidFill>
                <a:latin typeface="Aptos"/>
                <a:ea typeface="Aptos"/>
                <a:cs typeface="Aptos"/>
              </a:defRPr>
            </a:pPr>
            <a:r>
              <a:rPr sz="1350" b="0">
                <a:solidFill>
                  <a:srgbClr val="172033"/>
                </a:solidFill>
                <a:latin typeface="Aptos"/>
                <a:ea typeface="Aptos"/>
                <a:cs typeface="Aptos"/>
              </a:rPr>
              <a:t>Score each candidate with a verifier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CEC0555-A283-44F6-B740-7F46E0FBE320}"/>
              </a:ext>
            </a:extLst>
          </p:cNvPr>
          <p:cNvSpPr>
            <a:spLocks noGrp="1"/>
          </p:cNvSpPr>
          <p:nvPr/>
        </p:nvSpPr>
        <p:spPr>
          <a:xfrm>
            <a:off x="4448175" y="2381250"/>
            <a:ext cx="2619375" cy="57150"/>
          </a:xfrm>
          <a:prstGeom prst="rect">
            <a:avLst/>
          </a:prstGeom>
          <a:solidFill>
            <a:srgbClr val="16A09A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80DCA72-F448-4BEE-9801-36626FC5BB91}"/>
              </a:ext>
            </a:extLst>
          </p:cNvPr>
          <p:cNvSpPr>
            <a:spLocks noGrp="1"/>
          </p:cNvSpPr>
          <p:nvPr/>
        </p:nvSpPr>
        <p:spPr>
          <a:xfrm>
            <a:off x="7229475" y="2790825"/>
            <a:ext cx="342900" cy="2286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1800" b="1">
                <a:solidFill>
                  <a:srgbClr val="5E6A7D"/>
                </a:solidFill>
                <a:latin typeface="Aptos Mono"/>
                <a:ea typeface="Aptos Mono"/>
                <a:cs typeface="Aptos Mono"/>
              </a:defRPr>
            </a:pPr>
            <a:r>
              <a:rPr sz="1800" b="1">
                <a:solidFill>
                  <a:srgbClr val="5E6A7D"/>
                </a:solidFill>
                <a:latin typeface="Aptos Mono"/>
                <a:ea typeface="Aptos Mono"/>
                <a:cs typeface="Aptos Mono"/>
              </a:rPr>
              <a:t>-&gt;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F71A6C5-4ADC-4821-9B82-392A86CF7986}"/>
              </a:ext>
            </a:extLst>
          </p:cNvPr>
          <p:cNvSpPr>
            <a:spLocks noGrp="1"/>
          </p:cNvSpPr>
          <p:nvPr/>
        </p:nvSpPr>
        <p:spPr>
          <a:xfrm>
            <a:off x="7829550" y="2381250"/>
            <a:ext cx="2619375" cy="1143000"/>
          </a:xfrm>
          <a:prstGeom prst="rect">
            <a:avLst/>
          </a:prstGeom>
          <a:solidFill>
            <a:srgbClr val="FFFFFF"/>
          </a:solidFill>
          <a:ln w="9525">
            <a:solidFill>
              <a:srgbClr val="C9D2E1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72D9313-F85D-4723-B8C6-ADA6C8C4920A}"/>
              </a:ext>
            </a:extLst>
          </p:cNvPr>
          <p:cNvSpPr>
            <a:spLocks noGrp="1"/>
          </p:cNvSpPr>
          <p:nvPr/>
        </p:nvSpPr>
        <p:spPr>
          <a:xfrm>
            <a:off x="8020050" y="2686050"/>
            <a:ext cx="2238375" cy="5905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ctr">
              <a:defRPr sz="1350" b="0">
                <a:solidFill>
                  <a:srgbClr val="172033"/>
                </a:solidFill>
                <a:latin typeface="Aptos"/>
                <a:ea typeface="Aptos"/>
                <a:cs typeface="Aptos"/>
              </a:defRPr>
            </a:pPr>
            <a:r>
              <a:rPr sz="1350" b="0">
                <a:solidFill>
                  <a:srgbClr val="172033"/>
                </a:solidFill>
                <a:latin typeface="Aptos"/>
                <a:ea typeface="Aptos"/>
                <a:cs typeface="Aptos"/>
              </a:rPr>
              <a:t>Return the candidate with the highest score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41FDE26-7C0E-485C-A8AB-624027897D38}"/>
              </a:ext>
            </a:extLst>
          </p:cNvPr>
          <p:cNvSpPr>
            <a:spLocks noGrp="1"/>
          </p:cNvSpPr>
          <p:nvPr/>
        </p:nvSpPr>
        <p:spPr>
          <a:xfrm>
            <a:off x="7829550" y="2381250"/>
            <a:ext cx="2619375" cy="57150"/>
          </a:xfrm>
          <a:prstGeom prst="rect">
            <a:avLst/>
          </a:prstGeom>
          <a:solidFill>
            <a:srgbClr val="D59625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3A4B01A-EEB6-4E3C-97B6-AF5E3A99A9E5}"/>
              </a:ext>
            </a:extLst>
          </p:cNvPr>
          <p:cNvSpPr>
            <a:spLocks noGrp="1"/>
          </p:cNvSpPr>
          <p:nvPr/>
        </p:nvSpPr>
        <p:spPr>
          <a:xfrm>
            <a:off x="1104900" y="4248150"/>
            <a:ext cx="9334500" cy="5143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ctr">
              <a:defRPr sz="1350" b="0">
                <a:solidFill>
                  <a:srgbClr val="5E6A7D"/>
                </a:solidFill>
                <a:latin typeface="Aptos"/>
                <a:ea typeface="Aptos"/>
                <a:cs typeface="Aptos"/>
              </a:defRPr>
            </a:pPr>
            <a:r>
              <a:rPr sz="1350" b="0" dirty="0">
                <a:solidFill>
                  <a:srgbClr val="5E6A7D"/>
                </a:solidFill>
                <a:latin typeface="Aptos"/>
                <a:ea typeface="Aptos"/>
                <a:cs typeface="Aptos"/>
              </a:rPr>
              <a:t>If one sample costs </a:t>
            </a:r>
            <a:r>
              <a:rPr lang="en-US" sz="1350" b="0" dirty="0">
                <a:solidFill>
                  <a:srgbClr val="5E6A7D"/>
                </a:solidFill>
                <a:latin typeface="Aptos"/>
                <a:ea typeface="Aptos"/>
                <a:cs typeface="Aptos"/>
              </a:rPr>
              <a:t>C</a:t>
            </a:r>
            <a:r>
              <a:rPr sz="1350" b="0" dirty="0">
                <a:solidFill>
                  <a:srgbClr val="5E6A7D"/>
                </a:solidFill>
                <a:latin typeface="Aptos"/>
                <a:ea typeface="Aptos"/>
                <a:cs typeface="Aptos"/>
              </a:rPr>
              <a:t> denoising steps, Best-of-N costs about N x </a:t>
            </a:r>
            <a:r>
              <a:rPr lang="en-US" sz="1350" b="0" dirty="0">
                <a:solidFill>
                  <a:srgbClr val="5E6A7D"/>
                </a:solidFill>
                <a:latin typeface="Aptos"/>
                <a:ea typeface="Aptos"/>
                <a:cs typeface="Aptos"/>
              </a:rPr>
              <a:t>C</a:t>
            </a:r>
            <a:r>
              <a:rPr sz="1350" b="0" dirty="0">
                <a:solidFill>
                  <a:srgbClr val="5E6A7D"/>
                </a:solidFill>
                <a:latin typeface="Aptos"/>
                <a:ea typeface="Aptos"/>
                <a:cs typeface="Apto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652327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46889957-5C40-4A0F-AE6D-7DA985D60D59}"/>
              </a:ext>
            </a:extLst>
          </p:cNvPr>
          <p:cNvSpPr>
            <a:spLocks noGrp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AFBFD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B2CFDE3-B52E-4635-8E25-51D509D7954B}"/>
              </a:ext>
            </a:extLst>
          </p:cNvPr>
          <p:cNvSpPr>
            <a:spLocks noGrp="1"/>
          </p:cNvSpPr>
          <p:nvPr/>
        </p:nvSpPr>
        <p:spPr>
          <a:xfrm>
            <a:off x="0" y="0"/>
            <a:ext cx="12192000" cy="76200"/>
          </a:xfrm>
          <a:prstGeom prst="rect">
            <a:avLst/>
          </a:prstGeom>
          <a:solidFill>
            <a:srgbClr val="2F6FDB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D1AE1E7-6AA3-47C7-8E92-BDC902000777}"/>
              </a:ext>
            </a:extLst>
          </p:cNvPr>
          <p:cNvSpPr>
            <a:spLocks noGrp="1"/>
          </p:cNvSpPr>
          <p:nvPr/>
        </p:nvSpPr>
        <p:spPr>
          <a:xfrm>
            <a:off x="552450" y="228600"/>
            <a:ext cx="2000250" cy="1905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900" b="1">
                <a:solidFill>
                  <a:srgbClr val="2F6FDB"/>
                </a:solidFill>
                <a:latin typeface="Aptos"/>
                <a:ea typeface="Aptos"/>
                <a:cs typeface="Aptos"/>
              </a:defRPr>
            </a:pPr>
            <a:r>
              <a:rPr sz="900" b="1">
                <a:solidFill>
                  <a:srgbClr val="2F6FDB"/>
                </a:solidFill>
                <a:latin typeface="Aptos"/>
                <a:ea typeface="Aptos"/>
                <a:cs typeface="Aptos"/>
              </a:rPr>
              <a:t>VERIFIERS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DBEDD06-5A41-4330-98D6-9756C7CA0AA8}"/>
              </a:ext>
            </a:extLst>
          </p:cNvPr>
          <p:cNvSpPr>
            <a:spLocks noGrp="1"/>
          </p:cNvSpPr>
          <p:nvPr/>
        </p:nvSpPr>
        <p:spPr>
          <a:xfrm>
            <a:off x="552450" y="457200"/>
            <a:ext cx="9429750" cy="5524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2250" b="1">
                <a:solidFill>
                  <a:srgbClr val="172033"/>
                </a:solidFill>
                <a:latin typeface="Aptos Display"/>
                <a:ea typeface="Aptos Display"/>
                <a:cs typeface="Aptos Display"/>
              </a:defRPr>
            </a:pPr>
            <a:r>
              <a:rPr sz="2250" b="1">
                <a:solidFill>
                  <a:srgbClr val="172033"/>
                </a:solidFill>
                <a:latin typeface="Aptos Display"/>
                <a:ea typeface="Aptos Display"/>
                <a:cs typeface="Aptos Display"/>
              </a:rPr>
              <a:t>A verifier turns generation into search under a compute budget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0BDE5D5-C56E-4E44-BD71-C5CC47E38A30}"/>
              </a:ext>
            </a:extLst>
          </p:cNvPr>
          <p:cNvSpPr>
            <a:spLocks noGrp="1"/>
          </p:cNvSpPr>
          <p:nvPr/>
        </p:nvSpPr>
        <p:spPr>
          <a:xfrm>
            <a:off x="552450" y="6400800"/>
            <a:ext cx="7905750" cy="2857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788" b="0">
                <a:solidFill>
                  <a:srgbClr val="7A8494"/>
                </a:solidFill>
                <a:latin typeface="Aptos"/>
                <a:ea typeface="Aptos"/>
                <a:cs typeface="Aptos"/>
              </a:defRPr>
            </a:pPr>
            <a:r>
              <a:rPr sz="788" b="0" dirty="0">
                <a:solidFill>
                  <a:srgbClr val="7A8494"/>
                </a:solidFill>
                <a:latin typeface="Aptos"/>
                <a:ea typeface="Aptos"/>
                <a:cs typeface="Aptos"/>
              </a:rPr>
              <a:t>Max Ku et al., </a:t>
            </a:r>
            <a:r>
              <a:rPr sz="788" b="0" dirty="0" err="1">
                <a:solidFill>
                  <a:srgbClr val="7A8494"/>
                </a:solidFill>
                <a:latin typeface="Aptos"/>
                <a:ea typeface="Aptos"/>
                <a:cs typeface="Aptos"/>
              </a:rPr>
              <a:t>VIEScore</a:t>
            </a:r>
            <a:r>
              <a:rPr sz="788" b="0" dirty="0">
                <a:solidFill>
                  <a:srgbClr val="7A8494"/>
                </a:solidFill>
                <a:latin typeface="Aptos"/>
                <a:ea typeface="Aptos"/>
                <a:cs typeface="Aptos"/>
              </a:rPr>
              <a:t>: Towards Explainable Metrics for Conditional Image Synthesis Evaluation, ACL 2024</a:t>
            </a:r>
            <a:endParaRPr lang="en-US" sz="788" b="0" dirty="0">
              <a:solidFill>
                <a:srgbClr val="7A8494"/>
              </a:solidFill>
              <a:latin typeface="Aptos"/>
              <a:ea typeface="Aptos"/>
              <a:cs typeface="Aptos"/>
            </a:endParaRPr>
          </a:p>
          <a:p>
            <a:pPr algn="l">
              <a:defRPr sz="788" b="0">
                <a:solidFill>
                  <a:srgbClr val="7A8494"/>
                </a:solidFill>
                <a:latin typeface="Aptos"/>
                <a:ea typeface="Aptos"/>
                <a:cs typeface="Aptos"/>
              </a:defRPr>
            </a:pPr>
            <a:r>
              <a:rPr sz="788" b="0" dirty="0">
                <a:solidFill>
                  <a:srgbClr val="7A8494"/>
                </a:solidFill>
                <a:latin typeface="Aptos"/>
                <a:ea typeface="Aptos"/>
                <a:cs typeface="Aptos"/>
              </a:rPr>
              <a:t>Nanye Ma et al., Scaling Inference Time Compute for Diffusion Models, CVPR 2025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39ABA81-C7B6-43F4-BFD2-96D12881E7C7}"/>
              </a:ext>
            </a:extLst>
          </p:cNvPr>
          <p:cNvSpPr>
            <a:spLocks noGrp="1"/>
          </p:cNvSpPr>
          <p:nvPr/>
        </p:nvSpPr>
        <p:spPr>
          <a:xfrm>
            <a:off x="11049000" y="6515100"/>
            <a:ext cx="609600" cy="1714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r">
              <a:defRPr sz="788" b="0">
                <a:solidFill>
                  <a:srgbClr val="7A8494"/>
                </a:solidFill>
                <a:latin typeface="Aptos"/>
                <a:ea typeface="Aptos"/>
                <a:cs typeface="Aptos"/>
              </a:defRPr>
            </a:pPr>
            <a:r>
              <a:rPr sz="788" b="0">
                <a:solidFill>
                  <a:srgbClr val="7A8494"/>
                </a:solidFill>
                <a:latin typeface="Aptos"/>
                <a:ea typeface="Aptos"/>
                <a:cs typeface="Aptos"/>
              </a:rPr>
              <a:t>11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1007D96-6155-4949-8E65-32E569DD476A}"/>
              </a:ext>
            </a:extLst>
          </p:cNvPr>
          <p:cNvSpPr>
            <a:spLocks noGrp="1"/>
          </p:cNvSpPr>
          <p:nvPr/>
        </p:nvSpPr>
        <p:spPr>
          <a:xfrm>
            <a:off x="781050" y="2000250"/>
            <a:ext cx="3143250" cy="2333625"/>
          </a:xfrm>
          <a:prstGeom prst="rect">
            <a:avLst/>
          </a:prstGeom>
          <a:solidFill>
            <a:srgbClr val="FFFFFF"/>
          </a:solidFill>
          <a:ln w="9525">
            <a:solidFill>
              <a:srgbClr val="C9D2E1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0837A2A-1682-4A18-B3F8-7DC5EB7A11ED}"/>
              </a:ext>
            </a:extLst>
          </p:cNvPr>
          <p:cNvSpPr>
            <a:spLocks noGrp="1"/>
          </p:cNvSpPr>
          <p:nvPr/>
        </p:nvSpPr>
        <p:spPr>
          <a:xfrm>
            <a:off x="781050" y="2000250"/>
            <a:ext cx="57150" cy="2333625"/>
          </a:xfrm>
          <a:prstGeom prst="rect">
            <a:avLst/>
          </a:prstGeom>
          <a:solidFill>
            <a:srgbClr val="2F6FDB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6B4422D-F16C-4A12-9B38-AFD4970B7EFA}"/>
              </a:ext>
            </a:extLst>
          </p:cNvPr>
          <p:cNvSpPr>
            <a:spLocks noGrp="1"/>
          </p:cNvSpPr>
          <p:nvPr/>
        </p:nvSpPr>
        <p:spPr>
          <a:xfrm>
            <a:off x="990600" y="2190750"/>
            <a:ext cx="2762250" cy="2857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1350" b="1">
                <a:solidFill>
                  <a:srgbClr val="172033"/>
                </a:solidFill>
                <a:latin typeface="Aptos"/>
                <a:ea typeface="Aptos"/>
                <a:cs typeface="Aptos"/>
              </a:defRPr>
            </a:pPr>
            <a:r>
              <a:rPr sz="1350" b="1">
                <a:solidFill>
                  <a:srgbClr val="172033"/>
                </a:solidFill>
                <a:latin typeface="Aptos"/>
                <a:ea typeface="Aptos"/>
                <a:cs typeface="Aptos"/>
              </a:rPr>
              <a:t>1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BC96364-7007-4D46-B2DD-D3A31488075D}"/>
              </a:ext>
            </a:extLst>
          </p:cNvPr>
          <p:cNvSpPr>
            <a:spLocks noGrp="1"/>
          </p:cNvSpPr>
          <p:nvPr/>
        </p:nvSpPr>
        <p:spPr>
          <a:xfrm>
            <a:off x="990600" y="2552700"/>
            <a:ext cx="2762250" cy="1666875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1200" b="0">
                <a:solidFill>
                  <a:srgbClr val="5E6A7D"/>
                </a:solidFill>
                <a:latin typeface="Aptos"/>
                <a:ea typeface="Aptos"/>
                <a:cs typeface="Aptos"/>
              </a:defRPr>
            </a:pPr>
            <a:r>
              <a:rPr sz="1200" b="0">
                <a:solidFill>
                  <a:srgbClr val="5E6A7D"/>
                </a:solidFill>
                <a:latin typeface="Aptos"/>
                <a:ea typeface="Aptos"/>
                <a:cs typeface="Aptos"/>
              </a:rPr>
              <a:t>Generator proposes candidate images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4C749A6-49EB-4200-ADE6-80398382012E}"/>
              </a:ext>
            </a:extLst>
          </p:cNvPr>
          <p:cNvSpPr>
            <a:spLocks noGrp="1"/>
          </p:cNvSpPr>
          <p:nvPr/>
        </p:nvSpPr>
        <p:spPr>
          <a:xfrm>
            <a:off x="4457700" y="2000250"/>
            <a:ext cx="3143250" cy="2333625"/>
          </a:xfrm>
          <a:prstGeom prst="rect">
            <a:avLst/>
          </a:prstGeom>
          <a:solidFill>
            <a:srgbClr val="FFFFFF"/>
          </a:solidFill>
          <a:ln w="9525">
            <a:solidFill>
              <a:srgbClr val="C9D2E1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F03E670-F35E-47E7-B5DA-53E09E59A1F1}"/>
              </a:ext>
            </a:extLst>
          </p:cNvPr>
          <p:cNvSpPr>
            <a:spLocks noGrp="1"/>
          </p:cNvSpPr>
          <p:nvPr/>
        </p:nvSpPr>
        <p:spPr>
          <a:xfrm>
            <a:off x="4457700" y="2000250"/>
            <a:ext cx="57150" cy="2333625"/>
          </a:xfrm>
          <a:prstGeom prst="rect">
            <a:avLst/>
          </a:prstGeom>
          <a:solidFill>
            <a:srgbClr val="16A09A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EB4B9BD-3F06-4AFD-B661-269A6072229B}"/>
              </a:ext>
            </a:extLst>
          </p:cNvPr>
          <p:cNvSpPr>
            <a:spLocks noGrp="1"/>
          </p:cNvSpPr>
          <p:nvPr/>
        </p:nvSpPr>
        <p:spPr>
          <a:xfrm>
            <a:off x="4667250" y="2190750"/>
            <a:ext cx="2762250" cy="2857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1350" b="1">
                <a:solidFill>
                  <a:srgbClr val="172033"/>
                </a:solidFill>
                <a:latin typeface="Aptos"/>
                <a:ea typeface="Aptos"/>
                <a:cs typeface="Aptos"/>
              </a:defRPr>
            </a:pPr>
            <a:r>
              <a:rPr sz="1350" b="1">
                <a:solidFill>
                  <a:srgbClr val="172033"/>
                </a:solidFill>
                <a:latin typeface="Aptos"/>
                <a:ea typeface="Aptos"/>
                <a:cs typeface="Aptos"/>
              </a:rPr>
              <a:t>2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28F8CE4-E44D-4DC7-B49C-3333D883F982}"/>
              </a:ext>
            </a:extLst>
          </p:cNvPr>
          <p:cNvSpPr>
            <a:spLocks noGrp="1"/>
          </p:cNvSpPr>
          <p:nvPr/>
        </p:nvSpPr>
        <p:spPr>
          <a:xfrm>
            <a:off x="4667250" y="2552700"/>
            <a:ext cx="2762250" cy="1666875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1200" b="0">
                <a:solidFill>
                  <a:srgbClr val="5E6A7D"/>
                </a:solidFill>
                <a:latin typeface="Aptos"/>
                <a:ea typeface="Aptos"/>
                <a:cs typeface="Aptos"/>
              </a:defRPr>
            </a:pPr>
            <a:r>
              <a:rPr sz="1200" b="0">
                <a:solidFill>
                  <a:srgbClr val="5E6A7D"/>
                </a:solidFill>
                <a:latin typeface="Aptos"/>
                <a:ea typeface="Aptos"/>
                <a:cs typeface="Aptos"/>
              </a:rPr>
              <a:t>Verifier scores quality, instruction following, and preservation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8EB3657-BA57-4EC2-9A56-C334EA012460}"/>
              </a:ext>
            </a:extLst>
          </p:cNvPr>
          <p:cNvSpPr>
            <a:spLocks noGrp="1"/>
          </p:cNvSpPr>
          <p:nvPr/>
        </p:nvSpPr>
        <p:spPr>
          <a:xfrm>
            <a:off x="8134350" y="2000250"/>
            <a:ext cx="3143250" cy="2333625"/>
          </a:xfrm>
          <a:prstGeom prst="rect">
            <a:avLst/>
          </a:prstGeom>
          <a:solidFill>
            <a:srgbClr val="FFFFFF"/>
          </a:solidFill>
          <a:ln w="9525">
            <a:solidFill>
              <a:srgbClr val="C9D2E1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A60F7BD-FBFB-4142-A153-124672899740}"/>
              </a:ext>
            </a:extLst>
          </p:cNvPr>
          <p:cNvSpPr>
            <a:spLocks noGrp="1"/>
          </p:cNvSpPr>
          <p:nvPr/>
        </p:nvSpPr>
        <p:spPr>
          <a:xfrm>
            <a:off x="8134350" y="2000250"/>
            <a:ext cx="57150" cy="2333625"/>
          </a:xfrm>
          <a:prstGeom prst="rect">
            <a:avLst/>
          </a:prstGeom>
          <a:solidFill>
            <a:srgbClr val="D59625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3B35B19-FFA4-41BB-B2E2-E82D7791CFDB}"/>
              </a:ext>
            </a:extLst>
          </p:cNvPr>
          <p:cNvSpPr>
            <a:spLocks noGrp="1"/>
          </p:cNvSpPr>
          <p:nvPr/>
        </p:nvSpPr>
        <p:spPr>
          <a:xfrm>
            <a:off x="8343900" y="2190750"/>
            <a:ext cx="2762250" cy="2857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1350" b="1">
                <a:solidFill>
                  <a:srgbClr val="172033"/>
                </a:solidFill>
                <a:latin typeface="Aptos"/>
                <a:ea typeface="Aptos"/>
                <a:cs typeface="Aptos"/>
              </a:defRPr>
            </a:pPr>
            <a:r>
              <a:rPr sz="1350" b="1">
                <a:solidFill>
                  <a:srgbClr val="172033"/>
                </a:solidFill>
                <a:latin typeface="Aptos"/>
                <a:ea typeface="Aptos"/>
                <a:cs typeface="Aptos"/>
              </a:rPr>
              <a:t>3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3D92C4C-E6A2-4880-B2A3-D24F4A4C265D}"/>
              </a:ext>
            </a:extLst>
          </p:cNvPr>
          <p:cNvSpPr>
            <a:spLocks noGrp="1"/>
          </p:cNvSpPr>
          <p:nvPr/>
        </p:nvSpPr>
        <p:spPr>
          <a:xfrm>
            <a:off x="8343900" y="2552700"/>
            <a:ext cx="2762250" cy="1666875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1200" b="0">
                <a:solidFill>
                  <a:srgbClr val="5E6A7D"/>
                </a:solidFill>
                <a:latin typeface="Aptos"/>
                <a:ea typeface="Aptos"/>
                <a:cs typeface="Aptos"/>
              </a:defRPr>
            </a:pPr>
            <a:r>
              <a:rPr sz="1200" b="0">
                <a:solidFill>
                  <a:srgbClr val="5E6A7D"/>
                </a:solidFill>
                <a:latin typeface="Aptos"/>
                <a:ea typeface="Aptos"/>
                <a:cs typeface="Aptos"/>
              </a:rPr>
              <a:t>Search policy uses scores to prune or continue candidates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C2B576C-7026-4DFE-A647-A97341807DC6}"/>
              </a:ext>
            </a:extLst>
          </p:cNvPr>
          <p:cNvSpPr>
            <a:spLocks noGrp="1"/>
          </p:cNvSpPr>
          <p:nvPr/>
        </p:nvSpPr>
        <p:spPr>
          <a:xfrm>
            <a:off x="819150" y="4762500"/>
            <a:ext cx="9715500" cy="6096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1350" b="0">
                <a:solidFill>
                  <a:srgbClr val="5E6A7D"/>
                </a:solidFill>
                <a:latin typeface="Aptos"/>
                <a:ea typeface="Aptos"/>
                <a:cs typeface="Aptos"/>
              </a:defRPr>
            </a:pPr>
            <a:r>
              <a:rPr sz="1350" b="0">
                <a:solidFill>
                  <a:srgbClr val="5E6A7D"/>
                </a:solidFill>
                <a:latin typeface="Aptos"/>
                <a:ea typeface="Aptos"/>
                <a:cs typeface="Aptos"/>
              </a:rPr>
              <a:t>The verifier can be CLIP-style, perceptual, learned, or an MLLM judge.</a:t>
            </a:r>
          </a:p>
        </p:txBody>
      </p:sp>
    </p:spTree>
    <p:extLst>
      <p:ext uri="{BB962C8B-B14F-4D97-AF65-F5344CB8AC3E}">
        <p14:creationId xmlns:p14="http://schemas.microsoft.com/office/powerpoint/2010/main" val="16883009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8385B28C-B7E6-4D31-8D07-D2E2EB5AD76E}"/>
              </a:ext>
            </a:extLst>
          </p:cNvPr>
          <p:cNvSpPr>
            <a:spLocks noGrp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AFBFD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5B11E90-AF3D-4B64-9C34-AA4F86A8C1BC}"/>
              </a:ext>
            </a:extLst>
          </p:cNvPr>
          <p:cNvSpPr>
            <a:spLocks noGrp="1"/>
          </p:cNvSpPr>
          <p:nvPr/>
        </p:nvSpPr>
        <p:spPr>
          <a:xfrm>
            <a:off x="0" y="0"/>
            <a:ext cx="12192000" cy="76200"/>
          </a:xfrm>
          <a:prstGeom prst="rect">
            <a:avLst/>
          </a:prstGeom>
          <a:solidFill>
            <a:srgbClr val="2F6FDB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689E840-C825-4CDF-AAE6-FB3577174968}"/>
              </a:ext>
            </a:extLst>
          </p:cNvPr>
          <p:cNvSpPr>
            <a:spLocks noGrp="1"/>
          </p:cNvSpPr>
          <p:nvPr/>
        </p:nvSpPr>
        <p:spPr>
          <a:xfrm>
            <a:off x="552450" y="228600"/>
            <a:ext cx="2000250" cy="1905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900" b="1">
                <a:solidFill>
                  <a:srgbClr val="2F6FDB"/>
                </a:solidFill>
                <a:latin typeface="Aptos"/>
                <a:ea typeface="Aptos"/>
                <a:cs typeface="Aptos"/>
              </a:defRPr>
            </a:pPr>
            <a:r>
              <a:rPr sz="900" b="1">
                <a:solidFill>
                  <a:srgbClr val="2F6FDB"/>
                </a:solidFill>
                <a:latin typeface="Aptos"/>
                <a:ea typeface="Aptos"/>
                <a:cs typeface="Aptos"/>
              </a:rPr>
              <a:t>TEST-TIME SCALING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90C438B-8B85-45DB-B713-C00CCABF1B92}"/>
              </a:ext>
            </a:extLst>
          </p:cNvPr>
          <p:cNvSpPr>
            <a:spLocks noGrp="1"/>
          </p:cNvSpPr>
          <p:nvPr/>
        </p:nvSpPr>
        <p:spPr>
          <a:xfrm>
            <a:off x="552450" y="457200"/>
            <a:ext cx="9429750" cy="5524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2250" b="1">
                <a:solidFill>
                  <a:srgbClr val="172033"/>
                </a:solidFill>
                <a:latin typeface="Aptos Display"/>
                <a:ea typeface="Aptos Display"/>
                <a:cs typeface="Aptos Display"/>
              </a:defRPr>
            </a:pPr>
            <a:r>
              <a:rPr sz="2250" b="1">
                <a:solidFill>
                  <a:srgbClr val="172033"/>
                </a:solidFill>
                <a:latin typeface="Aptos Display"/>
                <a:ea typeface="Aptos Display"/>
                <a:cs typeface="Aptos Display"/>
              </a:rPr>
              <a:t>Text-to-image test-time scaling has several established families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BFBF56E-8B5B-4C3F-9B92-AEC55EF7E2A2}"/>
              </a:ext>
            </a:extLst>
          </p:cNvPr>
          <p:cNvSpPr>
            <a:spLocks noGrp="1"/>
          </p:cNvSpPr>
          <p:nvPr/>
        </p:nvSpPr>
        <p:spPr>
          <a:xfrm>
            <a:off x="552450" y="6343650"/>
            <a:ext cx="7905750" cy="3429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788" b="0">
                <a:solidFill>
                  <a:srgbClr val="7A8494"/>
                </a:solidFill>
                <a:latin typeface="Aptos"/>
                <a:ea typeface="Aptos"/>
                <a:cs typeface="Aptos"/>
              </a:defRPr>
            </a:pPr>
            <a:r>
              <a:rPr sz="788" b="0" dirty="0">
                <a:solidFill>
                  <a:srgbClr val="7A8494"/>
                </a:solidFill>
                <a:latin typeface="Aptos"/>
                <a:ea typeface="Aptos"/>
                <a:cs typeface="Aptos"/>
              </a:rPr>
              <a:t>Nanye Ma et al., Scaling Inference Time Compute for Diffusion Models, CVPR 2025</a:t>
            </a:r>
            <a:endParaRPr lang="en-US" sz="788" b="0" dirty="0">
              <a:solidFill>
                <a:srgbClr val="7A8494"/>
              </a:solidFill>
              <a:latin typeface="Aptos"/>
              <a:ea typeface="Aptos"/>
              <a:cs typeface="Aptos"/>
            </a:endParaRPr>
          </a:p>
          <a:p>
            <a:pPr algn="l">
              <a:defRPr sz="788" b="0">
                <a:solidFill>
                  <a:srgbClr val="7A8494"/>
                </a:solidFill>
                <a:latin typeface="Aptos"/>
                <a:ea typeface="Aptos"/>
                <a:cs typeface="Aptos"/>
              </a:defRPr>
            </a:pPr>
            <a:r>
              <a:rPr sz="788" b="0" dirty="0" err="1">
                <a:solidFill>
                  <a:srgbClr val="7A8494"/>
                </a:solidFill>
                <a:latin typeface="Aptos"/>
                <a:ea typeface="Aptos"/>
                <a:cs typeface="Aptos"/>
              </a:rPr>
              <a:t>Shufan</a:t>
            </a:r>
            <a:r>
              <a:rPr sz="788" b="0" dirty="0">
                <a:solidFill>
                  <a:srgbClr val="7A8494"/>
                </a:solidFill>
                <a:latin typeface="Aptos"/>
                <a:ea typeface="Aptos"/>
                <a:cs typeface="Aptos"/>
              </a:rPr>
              <a:t> Li et al., Reflect-</a:t>
            </a:r>
            <a:r>
              <a:rPr sz="788" b="0" dirty="0" err="1">
                <a:solidFill>
                  <a:srgbClr val="7A8494"/>
                </a:solidFill>
                <a:latin typeface="Aptos"/>
                <a:ea typeface="Aptos"/>
                <a:cs typeface="Aptos"/>
              </a:rPr>
              <a:t>DiT</a:t>
            </a:r>
            <a:endParaRPr lang="en-US" sz="788" b="0" dirty="0">
              <a:solidFill>
                <a:srgbClr val="7A8494"/>
              </a:solidFill>
              <a:latin typeface="Aptos"/>
              <a:ea typeface="Aptos"/>
              <a:cs typeface="Aptos"/>
            </a:endParaRPr>
          </a:p>
          <a:p>
            <a:pPr algn="l">
              <a:defRPr sz="788" b="0">
                <a:solidFill>
                  <a:srgbClr val="7A8494"/>
                </a:solidFill>
                <a:latin typeface="Aptos"/>
                <a:ea typeface="Aptos"/>
                <a:cs typeface="Aptos"/>
              </a:defRPr>
            </a:pPr>
            <a:r>
              <a:rPr sz="788" b="0" dirty="0">
                <a:solidFill>
                  <a:srgbClr val="7A8494"/>
                </a:solidFill>
                <a:latin typeface="Aptos"/>
                <a:ea typeface="Aptos"/>
                <a:cs typeface="Aptos"/>
              </a:rPr>
              <a:t>Le Zhuo et al., From Reflection to Perfection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B869994-078A-4EEC-B9C6-38011FE142F1}"/>
              </a:ext>
            </a:extLst>
          </p:cNvPr>
          <p:cNvSpPr>
            <a:spLocks noGrp="1"/>
          </p:cNvSpPr>
          <p:nvPr/>
        </p:nvSpPr>
        <p:spPr>
          <a:xfrm>
            <a:off x="11049000" y="6515100"/>
            <a:ext cx="609600" cy="1714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r">
              <a:defRPr sz="788" b="0">
                <a:solidFill>
                  <a:srgbClr val="7A8494"/>
                </a:solidFill>
                <a:latin typeface="Aptos"/>
                <a:ea typeface="Aptos"/>
                <a:cs typeface="Aptos"/>
              </a:defRPr>
            </a:pPr>
            <a:r>
              <a:rPr sz="788" b="0">
                <a:solidFill>
                  <a:srgbClr val="7A8494"/>
                </a:solidFill>
                <a:latin typeface="Aptos"/>
                <a:ea typeface="Aptos"/>
                <a:cs typeface="Aptos"/>
              </a:rPr>
              <a:t>12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5E242D5-986E-4DBC-8EFC-B24F365EB734}"/>
              </a:ext>
            </a:extLst>
          </p:cNvPr>
          <p:cNvSpPr>
            <a:spLocks noGrp="1"/>
          </p:cNvSpPr>
          <p:nvPr/>
        </p:nvSpPr>
        <p:spPr>
          <a:xfrm>
            <a:off x="781050" y="1524000"/>
            <a:ext cx="4705350" cy="1028700"/>
          </a:xfrm>
          <a:prstGeom prst="rect">
            <a:avLst/>
          </a:prstGeom>
          <a:solidFill>
            <a:srgbClr val="FFFFFF"/>
          </a:solidFill>
          <a:ln w="9525">
            <a:solidFill>
              <a:srgbClr val="C9D2E1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2A41876-E18E-41F2-A439-73006049B660}"/>
              </a:ext>
            </a:extLst>
          </p:cNvPr>
          <p:cNvSpPr>
            <a:spLocks noGrp="1"/>
          </p:cNvSpPr>
          <p:nvPr/>
        </p:nvSpPr>
        <p:spPr>
          <a:xfrm>
            <a:off x="952500" y="1752600"/>
            <a:ext cx="152400" cy="152400"/>
          </a:xfrm>
          <a:prstGeom prst="rect">
            <a:avLst/>
          </a:prstGeom>
          <a:solidFill>
            <a:srgbClr val="2F6FDB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47C2749-E494-476B-8535-8FC2D7D8660B}"/>
              </a:ext>
            </a:extLst>
          </p:cNvPr>
          <p:cNvSpPr>
            <a:spLocks noGrp="1"/>
          </p:cNvSpPr>
          <p:nvPr/>
        </p:nvSpPr>
        <p:spPr>
          <a:xfrm>
            <a:off x="1276350" y="1714500"/>
            <a:ext cx="3848100" cy="6667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1425" b="0">
                <a:solidFill>
                  <a:srgbClr val="172033"/>
                </a:solidFill>
                <a:latin typeface="Aptos"/>
                <a:ea typeface="Aptos"/>
                <a:cs typeface="Aptos"/>
              </a:defRPr>
            </a:pPr>
            <a:r>
              <a:rPr sz="1425" b="0">
                <a:solidFill>
                  <a:srgbClr val="172033"/>
                </a:solidFill>
                <a:latin typeface="Aptos"/>
                <a:ea typeface="Aptos"/>
                <a:cs typeface="Aptos"/>
              </a:rPr>
              <a:t>Noise / sample scaling: draw many seeds and select the best image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AF11347-8F1F-46BF-A32F-7F35486960CD}"/>
              </a:ext>
            </a:extLst>
          </p:cNvPr>
          <p:cNvSpPr>
            <a:spLocks noGrp="1"/>
          </p:cNvSpPr>
          <p:nvPr/>
        </p:nvSpPr>
        <p:spPr>
          <a:xfrm>
            <a:off x="6000750" y="1524000"/>
            <a:ext cx="4705350" cy="1028700"/>
          </a:xfrm>
          <a:prstGeom prst="rect">
            <a:avLst/>
          </a:prstGeom>
          <a:solidFill>
            <a:srgbClr val="FFFFFF"/>
          </a:solidFill>
          <a:ln w="9525">
            <a:solidFill>
              <a:srgbClr val="C9D2E1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5E2AC32-8B52-470D-8A2F-B8DA2F1658D5}"/>
              </a:ext>
            </a:extLst>
          </p:cNvPr>
          <p:cNvSpPr>
            <a:spLocks noGrp="1"/>
          </p:cNvSpPr>
          <p:nvPr/>
        </p:nvSpPr>
        <p:spPr>
          <a:xfrm>
            <a:off x="6172200" y="1752600"/>
            <a:ext cx="152400" cy="152400"/>
          </a:xfrm>
          <a:prstGeom prst="rect">
            <a:avLst/>
          </a:prstGeom>
          <a:solidFill>
            <a:srgbClr val="16A09A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3012E4D-1DDB-4FB1-A029-16C3F1065447}"/>
              </a:ext>
            </a:extLst>
          </p:cNvPr>
          <p:cNvSpPr>
            <a:spLocks noGrp="1"/>
          </p:cNvSpPr>
          <p:nvPr/>
        </p:nvSpPr>
        <p:spPr>
          <a:xfrm>
            <a:off x="6496050" y="1714500"/>
            <a:ext cx="3848100" cy="6667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1425" b="0">
                <a:solidFill>
                  <a:srgbClr val="172033"/>
                </a:solidFill>
                <a:latin typeface="Aptos"/>
                <a:ea typeface="Aptos"/>
                <a:cs typeface="Aptos"/>
              </a:defRPr>
            </a:pPr>
            <a:r>
              <a:rPr sz="1425" b="0">
                <a:solidFill>
                  <a:srgbClr val="172033"/>
                </a:solidFill>
                <a:latin typeface="Aptos"/>
                <a:ea typeface="Aptos"/>
                <a:cs typeface="Aptos"/>
              </a:rPr>
              <a:t>Prompt-level intervention: rewrite or expand the prompt to generate stronger candidates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C1DBCB0-C691-4BAD-9576-3D2E363C92B5}"/>
              </a:ext>
            </a:extLst>
          </p:cNvPr>
          <p:cNvSpPr>
            <a:spLocks noGrp="1"/>
          </p:cNvSpPr>
          <p:nvPr/>
        </p:nvSpPr>
        <p:spPr>
          <a:xfrm>
            <a:off x="781050" y="2971800"/>
            <a:ext cx="4705350" cy="1028700"/>
          </a:xfrm>
          <a:prstGeom prst="rect">
            <a:avLst/>
          </a:prstGeom>
          <a:solidFill>
            <a:srgbClr val="FFFFFF"/>
          </a:solidFill>
          <a:ln w="9525">
            <a:solidFill>
              <a:srgbClr val="C9D2E1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196E38-52DB-4AC8-B720-EFD77E15182E}"/>
              </a:ext>
            </a:extLst>
          </p:cNvPr>
          <p:cNvSpPr>
            <a:spLocks noGrp="1"/>
          </p:cNvSpPr>
          <p:nvPr/>
        </p:nvSpPr>
        <p:spPr>
          <a:xfrm>
            <a:off x="952500" y="3200400"/>
            <a:ext cx="152400" cy="152400"/>
          </a:xfrm>
          <a:prstGeom prst="rect">
            <a:avLst/>
          </a:prstGeom>
          <a:solidFill>
            <a:srgbClr val="D59625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E4AC2DE-2F02-48C0-9250-332833B847C8}"/>
              </a:ext>
            </a:extLst>
          </p:cNvPr>
          <p:cNvSpPr>
            <a:spLocks noGrp="1"/>
          </p:cNvSpPr>
          <p:nvPr/>
        </p:nvSpPr>
        <p:spPr>
          <a:xfrm>
            <a:off x="1276350" y="3162300"/>
            <a:ext cx="3848100" cy="6667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1425" b="0">
                <a:solidFill>
                  <a:srgbClr val="172033"/>
                </a:solidFill>
                <a:latin typeface="Aptos"/>
                <a:ea typeface="Aptos"/>
                <a:cs typeface="Aptos"/>
              </a:defRPr>
            </a:pPr>
            <a:r>
              <a:rPr sz="1425" b="0" dirty="0">
                <a:solidFill>
                  <a:srgbClr val="172033"/>
                </a:solidFill>
                <a:latin typeface="Aptos"/>
                <a:ea typeface="Aptos"/>
                <a:cs typeface="Aptos"/>
              </a:rPr>
              <a:t>Reflective updates: generate, critique failures, revise the prompt, and re</a:t>
            </a:r>
            <a:r>
              <a:rPr lang="en-US" sz="1425" b="0" dirty="0">
                <a:solidFill>
                  <a:srgbClr val="172033"/>
                </a:solidFill>
                <a:latin typeface="Aptos"/>
                <a:ea typeface="Aptos"/>
                <a:cs typeface="Aptos"/>
              </a:rPr>
              <a:t>generate</a:t>
            </a:r>
            <a:endParaRPr sz="1425" b="0" dirty="0">
              <a:solidFill>
                <a:srgbClr val="172033"/>
              </a:solidFill>
              <a:latin typeface="Aptos"/>
              <a:ea typeface="Aptos"/>
              <a:cs typeface="Apto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C7DDD0E-95AD-4074-A04C-F643A53094EC}"/>
              </a:ext>
            </a:extLst>
          </p:cNvPr>
          <p:cNvSpPr>
            <a:spLocks noGrp="1"/>
          </p:cNvSpPr>
          <p:nvPr/>
        </p:nvSpPr>
        <p:spPr>
          <a:xfrm>
            <a:off x="6000750" y="2971800"/>
            <a:ext cx="4705350" cy="1028700"/>
          </a:xfrm>
          <a:prstGeom prst="rect">
            <a:avLst/>
          </a:prstGeom>
          <a:solidFill>
            <a:srgbClr val="FFFFFF"/>
          </a:solidFill>
          <a:ln w="9525">
            <a:solidFill>
              <a:srgbClr val="C9D2E1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7FAF924-149F-4885-A90D-386B8DBED2CD}"/>
              </a:ext>
            </a:extLst>
          </p:cNvPr>
          <p:cNvSpPr>
            <a:spLocks noGrp="1"/>
          </p:cNvSpPr>
          <p:nvPr/>
        </p:nvSpPr>
        <p:spPr>
          <a:xfrm>
            <a:off x="6172200" y="3200400"/>
            <a:ext cx="152400" cy="152400"/>
          </a:xfrm>
          <a:prstGeom prst="rect">
            <a:avLst/>
          </a:prstGeom>
          <a:solidFill>
            <a:srgbClr val="B54A59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10709F5-28BA-42B9-B1EA-12486AD4FE6D}"/>
              </a:ext>
            </a:extLst>
          </p:cNvPr>
          <p:cNvSpPr>
            <a:spLocks noGrp="1"/>
          </p:cNvSpPr>
          <p:nvPr/>
        </p:nvSpPr>
        <p:spPr>
          <a:xfrm>
            <a:off x="6496050" y="3162300"/>
            <a:ext cx="3848100" cy="6667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1425" b="0">
                <a:solidFill>
                  <a:srgbClr val="172033"/>
                </a:solidFill>
                <a:latin typeface="Aptos"/>
                <a:ea typeface="Aptos"/>
                <a:cs typeface="Aptos"/>
              </a:defRPr>
            </a:pPr>
            <a:r>
              <a:rPr sz="1425" b="0">
                <a:solidFill>
                  <a:srgbClr val="172033"/>
                </a:solidFill>
                <a:latin typeface="Aptos"/>
                <a:ea typeface="Aptos"/>
                <a:cs typeface="Aptos"/>
              </a:rPr>
              <a:t>Trajectory search: branch, score, and prune denoising paths with verifiers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64BC4B4-5C79-468C-9320-014177EC8AC1}"/>
              </a:ext>
            </a:extLst>
          </p:cNvPr>
          <p:cNvSpPr>
            <a:spLocks noGrp="1"/>
          </p:cNvSpPr>
          <p:nvPr/>
        </p:nvSpPr>
        <p:spPr>
          <a:xfrm>
            <a:off x="819150" y="4905375"/>
            <a:ext cx="9715500" cy="5334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1275" b="0">
                <a:solidFill>
                  <a:srgbClr val="5E6A7D"/>
                </a:solidFill>
                <a:latin typeface="Aptos"/>
                <a:ea typeface="Aptos"/>
                <a:cs typeface="Aptos"/>
              </a:defRPr>
            </a:pPr>
            <a:r>
              <a:rPr sz="1275" b="0">
                <a:solidFill>
                  <a:srgbClr val="5E6A7D"/>
                </a:solidFill>
                <a:latin typeface="Aptos"/>
                <a:ea typeface="Aptos"/>
                <a:cs typeface="Aptos"/>
              </a:rPr>
              <a:t>These methods mostly target open-ended text-to-image generation; ADE-CoT asks how this changes for constrained image editing.</a:t>
            </a:r>
          </a:p>
        </p:txBody>
      </p:sp>
    </p:spTree>
    <p:extLst>
      <p:ext uri="{BB962C8B-B14F-4D97-AF65-F5344CB8AC3E}">
        <p14:creationId xmlns:p14="http://schemas.microsoft.com/office/powerpoint/2010/main" val="16905072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CC585D9A-AFE8-4E68-B472-2251866AFE65}"/>
              </a:ext>
            </a:extLst>
          </p:cNvPr>
          <p:cNvSpPr>
            <a:spLocks noGrp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AFBFD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55B3506-00EA-45A8-9940-92659A3A28C7}"/>
              </a:ext>
            </a:extLst>
          </p:cNvPr>
          <p:cNvSpPr>
            <a:spLocks noGrp="1"/>
          </p:cNvSpPr>
          <p:nvPr/>
        </p:nvSpPr>
        <p:spPr>
          <a:xfrm>
            <a:off x="0" y="0"/>
            <a:ext cx="12192000" cy="76200"/>
          </a:xfrm>
          <a:prstGeom prst="rect">
            <a:avLst/>
          </a:prstGeom>
          <a:solidFill>
            <a:srgbClr val="2F6FDB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83586E8-B650-419A-AB42-326D7A08DAB7}"/>
              </a:ext>
            </a:extLst>
          </p:cNvPr>
          <p:cNvSpPr>
            <a:spLocks noGrp="1"/>
          </p:cNvSpPr>
          <p:nvPr/>
        </p:nvSpPr>
        <p:spPr>
          <a:xfrm>
            <a:off x="552450" y="228600"/>
            <a:ext cx="2000250" cy="1905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900" b="1">
                <a:solidFill>
                  <a:srgbClr val="2F6FDB"/>
                </a:solidFill>
                <a:latin typeface="Aptos"/>
                <a:ea typeface="Aptos"/>
                <a:cs typeface="Aptos"/>
              </a:defRPr>
            </a:pPr>
            <a:r>
              <a:rPr sz="900" b="1">
                <a:solidFill>
                  <a:srgbClr val="2F6FDB"/>
                </a:solidFill>
                <a:latin typeface="Aptos"/>
                <a:ea typeface="Aptos"/>
                <a:cs typeface="Aptos"/>
              </a:rPr>
              <a:t>EARLY PRUNING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0927413-7FD6-4207-9C9C-7220ED471F76}"/>
              </a:ext>
            </a:extLst>
          </p:cNvPr>
          <p:cNvSpPr>
            <a:spLocks noGrp="1"/>
          </p:cNvSpPr>
          <p:nvPr/>
        </p:nvSpPr>
        <p:spPr>
          <a:xfrm>
            <a:off x="552450" y="457200"/>
            <a:ext cx="9429750" cy="5524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2250" b="1">
                <a:solidFill>
                  <a:srgbClr val="172033"/>
                </a:solidFill>
                <a:latin typeface="Aptos Display"/>
                <a:ea typeface="Aptos Display"/>
                <a:cs typeface="Aptos Display"/>
              </a:defRPr>
            </a:pPr>
            <a:r>
              <a:rPr sz="2250" b="1">
                <a:solidFill>
                  <a:srgbClr val="172033"/>
                </a:solidFill>
                <a:latin typeface="Aptos Display"/>
                <a:ea typeface="Aptos Display"/>
                <a:cs typeface="Aptos Display"/>
              </a:rPr>
              <a:t>Pruning saves compute only if early scores preserve future potential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116676E-2305-4392-9744-B829FD15B470}"/>
              </a:ext>
            </a:extLst>
          </p:cNvPr>
          <p:cNvSpPr>
            <a:spLocks noGrp="1"/>
          </p:cNvSpPr>
          <p:nvPr/>
        </p:nvSpPr>
        <p:spPr>
          <a:xfrm>
            <a:off x="552450" y="6400800"/>
            <a:ext cx="7905750" cy="2857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788" b="0">
                <a:solidFill>
                  <a:srgbClr val="7A8494"/>
                </a:solidFill>
                <a:latin typeface="Aptos"/>
                <a:ea typeface="Aptos"/>
                <a:cs typeface="Aptos"/>
              </a:defRPr>
            </a:pPr>
            <a:r>
              <a:rPr sz="788" b="0" dirty="0" err="1">
                <a:solidFill>
                  <a:srgbClr val="7A8494"/>
                </a:solidFill>
                <a:latin typeface="Aptos"/>
                <a:ea typeface="Aptos"/>
                <a:cs typeface="Aptos"/>
              </a:rPr>
              <a:t>Renrui</a:t>
            </a:r>
            <a:r>
              <a:rPr sz="788" b="0" dirty="0">
                <a:solidFill>
                  <a:srgbClr val="7A8494"/>
                </a:solidFill>
                <a:latin typeface="Aptos"/>
                <a:ea typeface="Aptos"/>
                <a:cs typeface="Aptos"/>
              </a:rPr>
              <a:t> Zhang et al., Let</a:t>
            </a:r>
            <a:r>
              <a:rPr lang="en-US" sz="788" b="0" dirty="0">
                <a:solidFill>
                  <a:srgbClr val="7A8494"/>
                </a:solidFill>
                <a:latin typeface="Aptos"/>
                <a:ea typeface="Aptos"/>
                <a:cs typeface="Aptos"/>
              </a:rPr>
              <a:t>'</a:t>
            </a:r>
            <a:r>
              <a:rPr sz="788" b="0" dirty="0">
                <a:solidFill>
                  <a:srgbClr val="7A8494"/>
                </a:solidFill>
                <a:latin typeface="Aptos"/>
                <a:ea typeface="Aptos"/>
                <a:cs typeface="Aptos"/>
              </a:rPr>
              <a:t>s Verify and Reinforce Image Generation Step by Step, CVPR 2025; </a:t>
            </a:r>
            <a:endParaRPr lang="en-US" sz="788" b="0" dirty="0">
              <a:solidFill>
                <a:srgbClr val="7A8494"/>
              </a:solidFill>
              <a:latin typeface="Aptos"/>
              <a:ea typeface="Aptos"/>
              <a:cs typeface="Aptos"/>
            </a:endParaRPr>
          </a:p>
          <a:p>
            <a:pPr algn="l">
              <a:defRPr sz="788" b="0">
                <a:solidFill>
                  <a:srgbClr val="7A8494"/>
                </a:solidFill>
                <a:latin typeface="Aptos"/>
                <a:ea typeface="Aptos"/>
                <a:cs typeface="Aptos"/>
              </a:defRPr>
            </a:pPr>
            <a:r>
              <a:rPr sz="788" b="0" dirty="0" err="1">
                <a:solidFill>
                  <a:srgbClr val="7A8494"/>
                </a:solidFill>
                <a:latin typeface="Aptos"/>
                <a:ea typeface="Aptos"/>
                <a:cs typeface="Aptos"/>
              </a:rPr>
              <a:t>Zechuan</a:t>
            </a:r>
            <a:r>
              <a:rPr sz="788" b="0" dirty="0">
                <a:solidFill>
                  <a:srgbClr val="7A8494"/>
                </a:solidFill>
                <a:latin typeface="Aptos"/>
                <a:ea typeface="Aptos"/>
                <a:cs typeface="Aptos"/>
              </a:rPr>
              <a:t> Zhang et al., In-Context Edit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8B5C552-922B-426C-8114-85A44461D59A}"/>
              </a:ext>
            </a:extLst>
          </p:cNvPr>
          <p:cNvSpPr>
            <a:spLocks noGrp="1"/>
          </p:cNvSpPr>
          <p:nvPr/>
        </p:nvSpPr>
        <p:spPr>
          <a:xfrm>
            <a:off x="11049000" y="6515100"/>
            <a:ext cx="609600" cy="1714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r">
              <a:defRPr sz="788" b="0">
                <a:solidFill>
                  <a:srgbClr val="7A8494"/>
                </a:solidFill>
                <a:latin typeface="Aptos"/>
                <a:ea typeface="Aptos"/>
                <a:cs typeface="Aptos"/>
              </a:defRPr>
            </a:pPr>
            <a:r>
              <a:rPr sz="788" b="0">
                <a:solidFill>
                  <a:srgbClr val="7A8494"/>
                </a:solidFill>
                <a:latin typeface="Aptos"/>
                <a:ea typeface="Aptos"/>
                <a:cs typeface="Aptos"/>
              </a:rPr>
              <a:t>13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0898689-7C9F-43E0-9B54-B8A2E9AA3737}"/>
              </a:ext>
            </a:extLst>
          </p:cNvPr>
          <p:cNvSpPr>
            <a:spLocks noGrp="1"/>
          </p:cNvSpPr>
          <p:nvPr/>
        </p:nvSpPr>
        <p:spPr>
          <a:xfrm>
            <a:off x="1066800" y="2381250"/>
            <a:ext cx="2619375" cy="1143000"/>
          </a:xfrm>
          <a:prstGeom prst="rect">
            <a:avLst/>
          </a:prstGeom>
          <a:solidFill>
            <a:srgbClr val="FFFFFF"/>
          </a:solidFill>
          <a:ln w="9525">
            <a:solidFill>
              <a:srgbClr val="C9D2E1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49BE55A-4CB2-4C9A-A91B-2384B8751B9D}"/>
              </a:ext>
            </a:extLst>
          </p:cNvPr>
          <p:cNvSpPr>
            <a:spLocks noGrp="1"/>
          </p:cNvSpPr>
          <p:nvPr/>
        </p:nvSpPr>
        <p:spPr>
          <a:xfrm>
            <a:off x="1257300" y="2686050"/>
            <a:ext cx="2238375" cy="5905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ctr">
              <a:defRPr sz="1350" b="0">
                <a:solidFill>
                  <a:srgbClr val="172033"/>
                </a:solidFill>
                <a:latin typeface="Aptos"/>
                <a:ea typeface="Aptos"/>
                <a:cs typeface="Aptos"/>
              </a:defRPr>
            </a:pPr>
            <a:r>
              <a:rPr sz="1350" b="0">
                <a:solidFill>
                  <a:srgbClr val="172033"/>
                </a:solidFill>
                <a:latin typeface="Aptos"/>
                <a:ea typeface="Aptos"/>
                <a:cs typeface="Aptos"/>
              </a:rPr>
              <a:t>Partially denoise each candidate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93C72AE-0125-4FE8-A4E6-D923A137CF93}"/>
              </a:ext>
            </a:extLst>
          </p:cNvPr>
          <p:cNvSpPr>
            <a:spLocks noGrp="1"/>
          </p:cNvSpPr>
          <p:nvPr/>
        </p:nvSpPr>
        <p:spPr>
          <a:xfrm>
            <a:off x="1066800" y="2381250"/>
            <a:ext cx="2619375" cy="57150"/>
          </a:xfrm>
          <a:prstGeom prst="rect">
            <a:avLst/>
          </a:prstGeom>
          <a:solidFill>
            <a:srgbClr val="2F6FDB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D32E9C3-A310-4C57-AEC9-C87157FAE768}"/>
              </a:ext>
            </a:extLst>
          </p:cNvPr>
          <p:cNvSpPr>
            <a:spLocks noGrp="1"/>
          </p:cNvSpPr>
          <p:nvPr/>
        </p:nvSpPr>
        <p:spPr>
          <a:xfrm>
            <a:off x="3848100" y="2790825"/>
            <a:ext cx="342900" cy="2286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1800" b="1">
                <a:solidFill>
                  <a:srgbClr val="5E6A7D"/>
                </a:solidFill>
                <a:latin typeface="Aptos Mono"/>
                <a:ea typeface="Aptos Mono"/>
                <a:cs typeface="Aptos Mono"/>
              </a:defRPr>
            </a:pPr>
            <a:r>
              <a:rPr sz="1800" b="1">
                <a:solidFill>
                  <a:srgbClr val="5E6A7D"/>
                </a:solidFill>
                <a:latin typeface="Aptos Mono"/>
                <a:ea typeface="Aptos Mono"/>
                <a:cs typeface="Aptos Mono"/>
              </a:rPr>
              <a:t>-&gt;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FA39AEC-2C68-4F56-BAC8-D84C18DA385B}"/>
              </a:ext>
            </a:extLst>
          </p:cNvPr>
          <p:cNvSpPr>
            <a:spLocks noGrp="1"/>
          </p:cNvSpPr>
          <p:nvPr/>
        </p:nvSpPr>
        <p:spPr>
          <a:xfrm>
            <a:off x="4448175" y="2381250"/>
            <a:ext cx="2619375" cy="1143000"/>
          </a:xfrm>
          <a:prstGeom prst="rect">
            <a:avLst/>
          </a:prstGeom>
          <a:solidFill>
            <a:srgbClr val="FFFFFF"/>
          </a:solidFill>
          <a:ln w="9525">
            <a:solidFill>
              <a:srgbClr val="C9D2E1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C4914D1-8583-447C-9632-68EC11AD628C}"/>
              </a:ext>
            </a:extLst>
          </p:cNvPr>
          <p:cNvSpPr>
            <a:spLocks noGrp="1"/>
          </p:cNvSpPr>
          <p:nvPr/>
        </p:nvSpPr>
        <p:spPr>
          <a:xfrm>
            <a:off x="4638675" y="2686050"/>
            <a:ext cx="2238375" cy="5905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ctr">
              <a:defRPr sz="1350" b="0">
                <a:solidFill>
                  <a:srgbClr val="172033"/>
                </a:solidFill>
                <a:latin typeface="Aptos"/>
                <a:ea typeface="Aptos"/>
                <a:cs typeface="Aptos"/>
              </a:defRPr>
            </a:pPr>
            <a:r>
              <a:rPr sz="1350" b="0">
                <a:solidFill>
                  <a:srgbClr val="172033"/>
                </a:solidFill>
                <a:latin typeface="Aptos"/>
                <a:ea typeface="Aptos"/>
                <a:cs typeface="Aptos"/>
              </a:rPr>
              <a:t>Inspect a preview or intermediate state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3BAFD7-D907-4FC0-9FC4-3078787E5A1C}"/>
              </a:ext>
            </a:extLst>
          </p:cNvPr>
          <p:cNvSpPr>
            <a:spLocks noGrp="1"/>
          </p:cNvSpPr>
          <p:nvPr/>
        </p:nvSpPr>
        <p:spPr>
          <a:xfrm>
            <a:off x="4448175" y="2381250"/>
            <a:ext cx="2619375" cy="57150"/>
          </a:xfrm>
          <a:prstGeom prst="rect">
            <a:avLst/>
          </a:prstGeom>
          <a:solidFill>
            <a:srgbClr val="16A09A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F0A37A5-A290-4490-9281-1A46133735C9}"/>
              </a:ext>
            </a:extLst>
          </p:cNvPr>
          <p:cNvSpPr>
            <a:spLocks noGrp="1"/>
          </p:cNvSpPr>
          <p:nvPr/>
        </p:nvSpPr>
        <p:spPr>
          <a:xfrm>
            <a:off x="7229475" y="2790825"/>
            <a:ext cx="342900" cy="2286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1800" b="1">
                <a:solidFill>
                  <a:srgbClr val="5E6A7D"/>
                </a:solidFill>
                <a:latin typeface="Aptos Mono"/>
                <a:ea typeface="Aptos Mono"/>
                <a:cs typeface="Aptos Mono"/>
              </a:defRPr>
            </a:pPr>
            <a:r>
              <a:rPr sz="1800" b="1">
                <a:solidFill>
                  <a:srgbClr val="5E6A7D"/>
                </a:solidFill>
                <a:latin typeface="Aptos Mono"/>
                <a:ea typeface="Aptos Mono"/>
                <a:cs typeface="Aptos Mono"/>
              </a:rPr>
              <a:t>-&gt;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0BFB691-8774-4641-BEFD-FDDCAFF76321}"/>
              </a:ext>
            </a:extLst>
          </p:cNvPr>
          <p:cNvSpPr>
            <a:spLocks noGrp="1"/>
          </p:cNvSpPr>
          <p:nvPr/>
        </p:nvSpPr>
        <p:spPr>
          <a:xfrm>
            <a:off x="7829550" y="2381250"/>
            <a:ext cx="2619375" cy="1143000"/>
          </a:xfrm>
          <a:prstGeom prst="rect">
            <a:avLst/>
          </a:prstGeom>
          <a:solidFill>
            <a:srgbClr val="FFFFFF"/>
          </a:solidFill>
          <a:ln w="9525">
            <a:solidFill>
              <a:srgbClr val="C9D2E1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F1832BC-CEEE-440B-969D-A1DE257D1BA2}"/>
              </a:ext>
            </a:extLst>
          </p:cNvPr>
          <p:cNvSpPr>
            <a:spLocks noGrp="1"/>
          </p:cNvSpPr>
          <p:nvPr/>
        </p:nvSpPr>
        <p:spPr>
          <a:xfrm>
            <a:off x="8020050" y="2686050"/>
            <a:ext cx="2238375" cy="5905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ctr">
              <a:defRPr sz="1350" b="0">
                <a:solidFill>
                  <a:srgbClr val="172033"/>
                </a:solidFill>
                <a:latin typeface="Aptos"/>
                <a:ea typeface="Aptos"/>
                <a:cs typeface="Aptos"/>
              </a:defRPr>
            </a:pPr>
            <a:r>
              <a:rPr sz="1350" b="0">
                <a:solidFill>
                  <a:srgbClr val="172033"/>
                </a:solidFill>
                <a:latin typeface="Aptos"/>
                <a:ea typeface="Aptos"/>
                <a:cs typeface="Aptos"/>
              </a:rPr>
              <a:t>Discard low-potential candidates before full denoising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6EF15B2-5FE0-42B8-A81B-8B1E264F49F1}"/>
              </a:ext>
            </a:extLst>
          </p:cNvPr>
          <p:cNvSpPr>
            <a:spLocks noGrp="1"/>
          </p:cNvSpPr>
          <p:nvPr/>
        </p:nvSpPr>
        <p:spPr>
          <a:xfrm>
            <a:off x="7829550" y="2381250"/>
            <a:ext cx="2619375" cy="57150"/>
          </a:xfrm>
          <a:prstGeom prst="rect">
            <a:avLst/>
          </a:prstGeom>
          <a:solidFill>
            <a:srgbClr val="D59625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4599E61-50DA-4468-AF8A-4B6C8DFAC887}"/>
              </a:ext>
            </a:extLst>
          </p:cNvPr>
          <p:cNvSpPr>
            <a:spLocks noGrp="1"/>
          </p:cNvSpPr>
          <p:nvPr/>
        </p:nvSpPr>
        <p:spPr>
          <a:xfrm>
            <a:off x="1104900" y="4248150"/>
            <a:ext cx="9334500" cy="5143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ctr">
              <a:defRPr sz="1350" b="0">
                <a:solidFill>
                  <a:srgbClr val="5E6A7D"/>
                </a:solidFill>
                <a:latin typeface="Aptos"/>
                <a:ea typeface="Aptos"/>
                <a:cs typeface="Aptos"/>
              </a:defRPr>
            </a:pPr>
            <a:r>
              <a:rPr sz="1350" b="0">
                <a:solidFill>
                  <a:srgbClr val="5E6A7D"/>
                </a:solidFill>
                <a:latin typeface="Aptos"/>
                <a:ea typeface="Aptos"/>
                <a:cs typeface="Aptos"/>
              </a:rPr>
              <a:t>The statistical risk is a false negative: pruning a candidate that would later become good.</a:t>
            </a:r>
          </a:p>
        </p:txBody>
      </p:sp>
    </p:spTree>
    <p:extLst>
      <p:ext uri="{BB962C8B-B14F-4D97-AF65-F5344CB8AC3E}">
        <p14:creationId xmlns:p14="http://schemas.microsoft.com/office/powerpoint/2010/main" val="19057886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925D98B5-39EB-40D5-A778-8A5CAC16EFC5}"/>
              </a:ext>
            </a:extLst>
          </p:cNvPr>
          <p:cNvSpPr>
            <a:spLocks noGrp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AFBFD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121A7CF-5DFA-44D3-9076-BF55C32860AD}"/>
              </a:ext>
            </a:extLst>
          </p:cNvPr>
          <p:cNvSpPr>
            <a:spLocks noGrp="1"/>
          </p:cNvSpPr>
          <p:nvPr/>
        </p:nvSpPr>
        <p:spPr>
          <a:xfrm>
            <a:off x="0" y="0"/>
            <a:ext cx="12192000" cy="76200"/>
          </a:xfrm>
          <a:prstGeom prst="rect">
            <a:avLst/>
          </a:prstGeom>
          <a:solidFill>
            <a:srgbClr val="2F6FDB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01E9F33-F741-480E-B0FD-CA90CB638D88}"/>
              </a:ext>
            </a:extLst>
          </p:cNvPr>
          <p:cNvSpPr>
            <a:spLocks noGrp="1"/>
          </p:cNvSpPr>
          <p:nvPr/>
        </p:nvSpPr>
        <p:spPr>
          <a:xfrm>
            <a:off x="552450" y="228600"/>
            <a:ext cx="2000250" cy="1905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900" b="1">
                <a:solidFill>
                  <a:srgbClr val="2F6FDB"/>
                </a:solidFill>
                <a:latin typeface="Aptos"/>
                <a:ea typeface="Aptos"/>
                <a:cs typeface="Aptos"/>
              </a:defRPr>
            </a:pPr>
            <a:r>
              <a:rPr sz="900" b="1">
                <a:solidFill>
                  <a:srgbClr val="2F6FDB"/>
                </a:solidFill>
                <a:latin typeface="Aptos"/>
                <a:ea typeface="Aptos"/>
                <a:cs typeface="Aptos"/>
              </a:rPr>
              <a:t>TASK STRUCTURE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2C1EB33-43A6-4E6F-894C-D820AE45F602}"/>
              </a:ext>
            </a:extLst>
          </p:cNvPr>
          <p:cNvSpPr>
            <a:spLocks noGrp="1"/>
          </p:cNvSpPr>
          <p:nvPr/>
        </p:nvSpPr>
        <p:spPr>
          <a:xfrm>
            <a:off x="552450" y="457200"/>
            <a:ext cx="9429750" cy="5524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2250" b="1">
                <a:solidFill>
                  <a:srgbClr val="172033"/>
                </a:solidFill>
                <a:latin typeface="Aptos Display"/>
                <a:ea typeface="Aptos Display"/>
                <a:cs typeface="Aptos Display"/>
              </a:defRPr>
            </a:pPr>
            <a:r>
              <a:rPr sz="2250" b="1">
                <a:solidFill>
                  <a:srgbClr val="172033"/>
                </a:solidFill>
                <a:latin typeface="Aptos Display"/>
                <a:ea typeface="Aptos Display"/>
                <a:cs typeface="Aptos Display"/>
              </a:rPr>
              <a:t>Text-to-image is open-ended; image editing is goal-directed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AB03608-EA75-40AE-9B31-88D0645A6662}"/>
              </a:ext>
            </a:extLst>
          </p:cNvPr>
          <p:cNvSpPr>
            <a:spLocks noGrp="1"/>
          </p:cNvSpPr>
          <p:nvPr/>
        </p:nvSpPr>
        <p:spPr>
          <a:xfrm>
            <a:off x="552450" y="6515100"/>
            <a:ext cx="7905750" cy="1714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788" b="0">
                <a:solidFill>
                  <a:srgbClr val="7A8494"/>
                </a:solidFill>
                <a:latin typeface="Aptos"/>
                <a:ea typeface="Aptos"/>
                <a:cs typeface="Aptos"/>
              </a:defRPr>
            </a:pPr>
            <a:r>
              <a:rPr sz="788" b="0" dirty="0" err="1">
                <a:solidFill>
                  <a:srgbClr val="7A8494"/>
                </a:solidFill>
                <a:latin typeface="Aptos"/>
                <a:ea typeface="Aptos"/>
                <a:cs typeface="Aptos"/>
              </a:rPr>
              <a:t>Xiangyan</a:t>
            </a:r>
            <a:r>
              <a:rPr sz="788" b="0" dirty="0">
                <a:solidFill>
                  <a:srgbClr val="7A8494"/>
                </a:solidFill>
                <a:latin typeface="Aptos"/>
                <a:ea typeface="Aptos"/>
                <a:cs typeface="Aptos"/>
              </a:rPr>
              <a:t> Qu et al., From Scale to Speed: Adaptive Test-Time Scaling for Image Editing, </a:t>
            </a:r>
            <a:r>
              <a:rPr sz="788" b="0" dirty="0" err="1">
                <a:solidFill>
                  <a:srgbClr val="7A8494"/>
                </a:solidFill>
                <a:latin typeface="Aptos"/>
                <a:ea typeface="Aptos"/>
                <a:cs typeface="Aptos"/>
              </a:rPr>
              <a:t>arXiv</a:t>
            </a:r>
            <a:r>
              <a:rPr sz="788" b="0" dirty="0">
                <a:solidFill>
                  <a:srgbClr val="7A8494"/>
                </a:solidFill>
                <a:latin typeface="Aptos"/>
                <a:ea typeface="Aptos"/>
                <a:cs typeface="Aptos"/>
              </a:rPr>
              <a:t> 2026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5E2621E-2681-4808-87AC-1599E0963C5A}"/>
              </a:ext>
            </a:extLst>
          </p:cNvPr>
          <p:cNvSpPr>
            <a:spLocks noGrp="1"/>
          </p:cNvSpPr>
          <p:nvPr/>
        </p:nvSpPr>
        <p:spPr>
          <a:xfrm>
            <a:off x="11049000" y="6515100"/>
            <a:ext cx="609600" cy="1714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r">
              <a:defRPr sz="788" b="0">
                <a:solidFill>
                  <a:srgbClr val="7A8494"/>
                </a:solidFill>
                <a:latin typeface="Aptos"/>
                <a:ea typeface="Aptos"/>
                <a:cs typeface="Aptos"/>
              </a:defRPr>
            </a:pPr>
            <a:r>
              <a:rPr sz="788" b="0">
                <a:solidFill>
                  <a:srgbClr val="7A8494"/>
                </a:solidFill>
                <a:latin typeface="Aptos"/>
                <a:ea typeface="Aptos"/>
                <a:cs typeface="Aptos"/>
              </a:rPr>
              <a:t>14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9C28E49-2042-4132-A693-971D8B3DB6C4}"/>
              </a:ext>
            </a:extLst>
          </p:cNvPr>
          <p:cNvSpPr>
            <a:spLocks noGrp="1"/>
          </p:cNvSpPr>
          <p:nvPr/>
        </p:nvSpPr>
        <p:spPr>
          <a:xfrm>
            <a:off x="876300" y="1428750"/>
            <a:ext cx="4810125" cy="3714750"/>
          </a:xfrm>
          <a:prstGeom prst="rect">
            <a:avLst/>
          </a:prstGeom>
          <a:solidFill>
            <a:srgbClr val="FFFFFF"/>
          </a:solidFill>
          <a:ln w="9525">
            <a:solidFill>
              <a:srgbClr val="C9D2E1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168B693-6CB9-42DC-BF42-1CF821C85C28}"/>
              </a:ext>
            </a:extLst>
          </p:cNvPr>
          <p:cNvSpPr>
            <a:spLocks noGrp="1"/>
          </p:cNvSpPr>
          <p:nvPr/>
        </p:nvSpPr>
        <p:spPr>
          <a:xfrm>
            <a:off x="876300" y="1428750"/>
            <a:ext cx="57150" cy="3714750"/>
          </a:xfrm>
          <a:prstGeom prst="rect">
            <a:avLst/>
          </a:prstGeom>
          <a:solidFill>
            <a:srgbClr val="2F6FDB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FF630BA-57FA-45F5-A69F-A821E3B95FBC}"/>
              </a:ext>
            </a:extLst>
          </p:cNvPr>
          <p:cNvSpPr>
            <a:spLocks noGrp="1"/>
          </p:cNvSpPr>
          <p:nvPr/>
        </p:nvSpPr>
        <p:spPr>
          <a:xfrm>
            <a:off x="1085850" y="1619250"/>
            <a:ext cx="4429125" cy="2857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1350" b="1">
                <a:solidFill>
                  <a:srgbClr val="172033"/>
                </a:solidFill>
                <a:latin typeface="Aptos"/>
                <a:ea typeface="Aptos"/>
                <a:cs typeface="Aptos"/>
              </a:defRPr>
            </a:pPr>
            <a:r>
              <a:rPr sz="1350" b="1">
                <a:solidFill>
                  <a:srgbClr val="172033"/>
                </a:solidFill>
                <a:latin typeface="Aptos"/>
                <a:ea typeface="Aptos"/>
                <a:cs typeface="Aptos"/>
              </a:rPr>
              <a:t>Text-to-image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2E9A5C0-EC39-4C29-BC08-67C9DDA8343C}"/>
              </a:ext>
            </a:extLst>
          </p:cNvPr>
          <p:cNvSpPr>
            <a:spLocks noGrp="1"/>
          </p:cNvSpPr>
          <p:nvPr/>
        </p:nvSpPr>
        <p:spPr>
          <a:xfrm>
            <a:off x="1085850" y="1981200"/>
            <a:ext cx="4429125" cy="30480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1200" b="0">
                <a:solidFill>
                  <a:srgbClr val="5E6A7D"/>
                </a:solidFill>
                <a:latin typeface="Aptos"/>
                <a:ea typeface="Aptos"/>
                <a:cs typeface="Aptos"/>
              </a:defRPr>
            </a:pPr>
            <a:r>
              <a:rPr sz="1200" b="0">
                <a:solidFill>
                  <a:srgbClr val="5E6A7D"/>
                </a:solidFill>
                <a:latin typeface="Aptos"/>
                <a:ea typeface="Aptos"/>
                <a:cs typeface="Aptos"/>
              </a:rPr>
              <a:t>Many valid outputs</a:t>
            </a:r>
          </a:p>
          <a:p>
            <a:endParaRPr sz="1200" b="0">
              <a:solidFill>
                <a:srgbClr val="5E6A7D"/>
              </a:solidFill>
              <a:latin typeface="Aptos"/>
              <a:ea typeface="Aptos"/>
              <a:cs typeface="Aptos"/>
            </a:endParaRPr>
          </a:p>
          <a:p>
            <a:pPr algn="l">
              <a:defRPr sz="1200" b="0">
                <a:solidFill>
                  <a:srgbClr val="5E6A7D"/>
                </a:solidFill>
                <a:latin typeface="Aptos"/>
                <a:ea typeface="Aptos"/>
                <a:cs typeface="Aptos"/>
              </a:defRPr>
            </a:pPr>
            <a:r>
              <a:rPr sz="1200" b="0">
                <a:solidFill>
                  <a:srgbClr val="5E6A7D"/>
                </a:solidFill>
                <a:latin typeface="Aptos"/>
                <a:ea typeface="Aptos"/>
                <a:cs typeface="Aptos"/>
              </a:rPr>
              <a:t>Diversity is valuable</a:t>
            </a:r>
          </a:p>
          <a:p>
            <a:endParaRPr sz="1200" b="0">
              <a:solidFill>
                <a:srgbClr val="5E6A7D"/>
              </a:solidFill>
              <a:latin typeface="Aptos"/>
              <a:ea typeface="Aptos"/>
              <a:cs typeface="Aptos"/>
            </a:endParaRPr>
          </a:p>
          <a:p>
            <a:pPr algn="l">
              <a:defRPr sz="1200" b="0">
                <a:solidFill>
                  <a:srgbClr val="5E6A7D"/>
                </a:solidFill>
                <a:latin typeface="Aptos"/>
                <a:ea typeface="Aptos"/>
                <a:cs typeface="Aptos"/>
              </a:defRPr>
            </a:pPr>
            <a:r>
              <a:rPr sz="1200" b="0">
                <a:solidFill>
                  <a:srgbClr val="5E6A7D"/>
                </a:solidFill>
                <a:latin typeface="Aptos"/>
                <a:ea typeface="Aptos"/>
                <a:cs typeface="Aptos"/>
              </a:rPr>
              <a:t>More samples can keep helping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DDF04E0-1434-48FB-ADF9-ABA46BB2ED8A}"/>
              </a:ext>
            </a:extLst>
          </p:cNvPr>
          <p:cNvSpPr>
            <a:spLocks noGrp="1"/>
          </p:cNvSpPr>
          <p:nvPr/>
        </p:nvSpPr>
        <p:spPr>
          <a:xfrm>
            <a:off x="6496050" y="1428750"/>
            <a:ext cx="4810125" cy="3714750"/>
          </a:xfrm>
          <a:prstGeom prst="rect">
            <a:avLst/>
          </a:prstGeom>
          <a:solidFill>
            <a:srgbClr val="FFFFFF"/>
          </a:solidFill>
          <a:ln w="9525">
            <a:solidFill>
              <a:srgbClr val="C9D2E1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E3CB0C2-FE6F-4535-AB55-72AEC25DE55B}"/>
              </a:ext>
            </a:extLst>
          </p:cNvPr>
          <p:cNvSpPr>
            <a:spLocks noGrp="1"/>
          </p:cNvSpPr>
          <p:nvPr/>
        </p:nvSpPr>
        <p:spPr>
          <a:xfrm>
            <a:off x="6496050" y="1428750"/>
            <a:ext cx="57150" cy="3714750"/>
          </a:xfrm>
          <a:prstGeom prst="rect">
            <a:avLst/>
          </a:prstGeom>
          <a:solidFill>
            <a:srgbClr val="16A09A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B5D11D7-6284-4EFA-AC33-A045C8E06697}"/>
              </a:ext>
            </a:extLst>
          </p:cNvPr>
          <p:cNvSpPr>
            <a:spLocks noGrp="1"/>
          </p:cNvSpPr>
          <p:nvPr/>
        </p:nvSpPr>
        <p:spPr>
          <a:xfrm>
            <a:off x="6705600" y="1619250"/>
            <a:ext cx="4429125" cy="2857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1350" b="1">
                <a:solidFill>
                  <a:srgbClr val="172033"/>
                </a:solidFill>
                <a:latin typeface="Aptos"/>
                <a:ea typeface="Aptos"/>
                <a:cs typeface="Aptos"/>
              </a:defRPr>
            </a:pPr>
            <a:r>
              <a:rPr sz="1350" b="1">
                <a:solidFill>
                  <a:srgbClr val="172033"/>
                </a:solidFill>
                <a:latin typeface="Aptos"/>
                <a:ea typeface="Aptos"/>
                <a:cs typeface="Aptos"/>
              </a:rPr>
              <a:t>Image editing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12712E2-B4E9-4A3F-9D23-25109D24FD6E}"/>
              </a:ext>
            </a:extLst>
          </p:cNvPr>
          <p:cNvSpPr>
            <a:spLocks noGrp="1"/>
          </p:cNvSpPr>
          <p:nvPr/>
        </p:nvSpPr>
        <p:spPr>
          <a:xfrm>
            <a:off x="6705600" y="1981200"/>
            <a:ext cx="4429125" cy="30480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1200" b="0">
                <a:solidFill>
                  <a:srgbClr val="5E6A7D"/>
                </a:solidFill>
                <a:latin typeface="Aptos"/>
                <a:ea typeface="Aptos"/>
                <a:cs typeface="Aptos"/>
              </a:defRPr>
            </a:pPr>
            <a:r>
              <a:rPr sz="1200" b="0">
                <a:solidFill>
                  <a:srgbClr val="5E6A7D"/>
                </a:solidFill>
                <a:latin typeface="Aptos"/>
                <a:ea typeface="Aptos"/>
                <a:cs typeface="Aptos"/>
              </a:rPr>
              <a:t>Constrained by source image</a:t>
            </a:r>
          </a:p>
          <a:p>
            <a:endParaRPr sz="1200" b="0">
              <a:solidFill>
                <a:srgbClr val="5E6A7D"/>
              </a:solidFill>
              <a:latin typeface="Aptos"/>
              <a:ea typeface="Aptos"/>
              <a:cs typeface="Aptos"/>
            </a:endParaRPr>
          </a:p>
          <a:p>
            <a:pPr algn="l">
              <a:defRPr sz="1200" b="0">
                <a:solidFill>
                  <a:srgbClr val="5E6A7D"/>
                </a:solidFill>
                <a:latin typeface="Aptos"/>
                <a:ea typeface="Aptos"/>
                <a:cs typeface="Aptos"/>
              </a:defRPr>
            </a:pPr>
            <a:r>
              <a:rPr sz="1200" b="0">
                <a:solidFill>
                  <a:srgbClr val="5E6A7D"/>
                </a:solidFill>
                <a:latin typeface="Aptos"/>
                <a:ea typeface="Aptos"/>
                <a:cs typeface="Aptos"/>
              </a:rPr>
              <a:t>Instruction specifies a target change</a:t>
            </a:r>
          </a:p>
          <a:p>
            <a:endParaRPr sz="1200" b="0">
              <a:solidFill>
                <a:srgbClr val="5E6A7D"/>
              </a:solidFill>
              <a:latin typeface="Aptos"/>
              <a:ea typeface="Aptos"/>
              <a:cs typeface="Aptos"/>
            </a:endParaRPr>
          </a:p>
          <a:p>
            <a:pPr algn="l">
              <a:defRPr sz="1200" b="0">
                <a:solidFill>
                  <a:srgbClr val="5E6A7D"/>
                </a:solidFill>
                <a:latin typeface="Aptos"/>
                <a:ea typeface="Aptos"/>
                <a:cs typeface="Aptos"/>
              </a:defRPr>
            </a:pPr>
            <a:r>
              <a:rPr sz="1200" b="0">
                <a:solidFill>
                  <a:srgbClr val="5E6A7D"/>
                </a:solidFill>
                <a:latin typeface="Aptos"/>
                <a:ea typeface="Aptos"/>
                <a:cs typeface="Aptos"/>
              </a:rPr>
              <a:t>One correct edit may be enough</a:t>
            </a:r>
          </a:p>
        </p:txBody>
      </p:sp>
    </p:spTree>
    <p:extLst>
      <p:ext uri="{BB962C8B-B14F-4D97-AF65-F5344CB8AC3E}">
        <p14:creationId xmlns:p14="http://schemas.microsoft.com/office/powerpoint/2010/main" val="3566771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CD34AA95-248D-4376-90F4-DCA32302CD54}"/>
              </a:ext>
            </a:extLst>
          </p:cNvPr>
          <p:cNvSpPr>
            <a:spLocks noGrp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AFBFD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A55F688-3340-45DB-A6E2-0BFE8F3046D7}"/>
              </a:ext>
            </a:extLst>
          </p:cNvPr>
          <p:cNvSpPr>
            <a:spLocks noGrp="1"/>
          </p:cNvSpPr>
          <p:nvPr/>
        </p:nvSpPr>
        <p:spPr>
          <a:xfrm>
            <a:off x="0" y="0"/>
            <a:ext cx="12192000" cy="76200"/>
          </a:xfrm>
          <a:prstGeom prst="rect">
            <a:avLst/>
          </a:prstGeom>
          <a:solidFill>
            <a:srgbClr val="2F6FDB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12664A2-CE0E-422E-A5BE-66C338464299}"/>
              </a:ext>
            </a:extLst>
          </p:cNvPr>
          <p:cNvSpPr>
            <a:spLocks noGrp="1"/>
          </p:cNvSpPr>
          <p:nvPr/>
        </p:nvSpPr>
        <p:spPr>
          <a:xfrm>
            <a:off x="552450" y="228600"/>
            <a:ext cx="2000250" cy="1905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900" b="1">
                <a:solidFill>
                  <a:srgbClr val="2F6FDB"/>
                </a:solidFill>
                <a:latin typeface="Aptos"/>
                <a:ea typeface="Aptos"/>
                <a:cs typeface="Aptos"/>
              </a:defRPr>
            </a:pPr>
            <a:r>
              <a:rPr sz="900" b="1">
                <a:solidFill>
                  <a:srgbClr val="2F6FDB"/>
                </a:solidFill>
                <a:latin typeface="Aptos"/>
                <a:ea typeface="Aptos"/>
                <a:cs typeface="Aptos"/>
              </a:rPr>
              <a:t>MOTIVATION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928316C-7A57-4600-B9DA-57313EC713A0}"/>
              </a:ext>
            </a:extLst>
          </p:cNvPr>
          <p:cNvSpPr>
            <a:spLocks noGrp="1"/>
          </p:cNvSpPr>
          <p:nvPr/>
        </p:nvSpPr>
        <p:spPr>
          <a:xfrm>
            <a:off x="552450" y="457200"/>
            <a:ext cx="9429750" cy="5524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2250" b="1">
                <a:solidFill>
                  <a:srgbClr val="172033"/>
                </a:solidFill>
                <a:latin typeface="Aptos Display"/>
                <a:ea typeface="Aptos Display"/>
                <a:cs typeface="Aptos Display"/>
              </a:defRPr>
            </a:pPr>
            <a:r>
              <a:rPr sz="2250" b="1">
                <a:solidFill>
                  <a:srgbClr val="172033"/>
                </a:solidFill>
                <a:latin typeface="Aptos Display"/>
                <a:ea typeface="Aptos Display"/>
                <a:cs typeface="Aptos Display"/>
              </a:rPr>
              <a:t>Existing Image-CoT wastes compute in three editing-specific ways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1C02BDA-07AF-408D-9357-92C13A3F9781}"/>
              </a:ext>
            </a:extLst>
          </p:cNvPr>
          <p:cNvSpPr>
            <a:spLocks noGrp="1"/>
          </p:cNvSpPr>
          <p:nvPr/>
        </p:nvSpPr>
        <p:spPr>
          <a:xfrm>
            <a:off x="552450" y="6515100"/>
            <a:ext cx="7905750" cy="1714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788" b="0">
                <a:solidFill>
                  <a:srgbClr val="7A8494"/>
                </a:solidFill>
                <a:latin typeface="Aptos"/>
                <a:ea typeface="Aptos"/>
                <a:cs typeface="Aptos"/>
              </a:defRPr>
            </a:pPr>
            <a:r>
              <a:rPr sz="788" b="0">
                <a:solidFill>
                  <a:srgbClr val="7A8494"/>
                </a:solidFill>
                <a:latin typeface="Aptos"/>
                <a:ea typeface="Aptos"/>
                <a:cs typeface="Aptos"/>
              </a:rPr>
              <a:t>Xiangyan Qu et al., From Scale to Speed: Adaptive Test-Time Scaling for Image Editing, arXiv 2026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B5BACB9-27A8-481B-B542-44C7BC525AC4}"/>
              </a:ext>
            </a:extLst>
          </p:cNvPr>
          <p:cNvSpPr>
            <a:spLocks noGrp="1"/>
          </p:cNvSpPr>
          <p:nvPr/>
        </p:nvSpPr>
        <p:spPr>
          <a:xfrm>
            <a:off x="11049000" y="6515100"/>
            <a:ext cx="609600" cy="1714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r">
              <a:defRPr sz="788" b="0">
                <a:solidFill>
                  <a:srgbClr val="7A8494"/>
                </a:solidFill>
                <a:latin typeface="Aptos"/>
                <a:ea typeface="Aptos"/>
                <a:cs typeface="Aptos"/>
              </a:defRPr>
            </a:pPr>
            <a:r>
              <a:rPr sz="788" b="0">
                <a:solidFill>
                  <a:srgbClr val="7A8494"/>
                </a:solidFill>
                <a:latin typeface="Aptos"/>
                <a:ea typeface="Aptos"/>
                <a:cs typeface="Aptos"/>
              </a:rPr>
              <a:t>15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B077630-1DAC-41A6-AA55-ED8021BDF49C}"/>
              </a:ext>
            </a:extLst>
          </p:cNvPr>
          <p:cNvSpPr>
            <a:spLocks noGrp="1"/>
          </p:cNvSpPr>
          <p:nvPr/>
        </p:nvSpPr>
        <p:spPr>
          <a:xfrm>
            <a:off x="7810500" y="1771650"/>
            <a:ext cx="95250" cy="95250"/>
          </a:xfrm>
          <a:prstGeom prst="ellipse">
            <a:avLst/>
          </a:prstGeom>
          <a:solidFill>
            <a:srgbClr val="2F6FDB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86AD863-BFC9-4C69-BEF7-10FE723D83AB}"/>
              </a:ext>
            </a:extLst>
          </p:cNvPr>
          <p:cNvSpPr>
            <a:spLocks noGrp="1"/>
          </p:cNvSpPr>
          <p:nvPr/>
        </p:nvSpPr>
        <p:spPr>
          <a:xfrm>
            <a:off x="8039100" y="1695450"/>
            <a:ext cx="3200400" cy="8001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1350" b="0">
                <a:solidFill>
                  <a:srgbClr val="172033"/>
                </a:solidFill>
                <a:latin typeface="Aptos"/>
                <a:ea typeface="Aptos"/>
                <a:cs typeface="Aptos"/>
              </a:defRPr>
            </a:pPr>
            <a:r>
              <a:rPr sz="1350" b="0">
                <a:solidFill>
                  <a:srgbClr val="172033"/>
                </a:solidFill>
                <a:latin typeface="Aptos"/>
                <a:ea typeface="Aptos"/>
                <a:cs typeface="Aptos"/>
              </a:rPr>
              <a:t>Fixed budgets waste samples on easy edits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ACE03885-32DB-4912-8ECF-2357EA3F5BC5}"/>
              </a:ext>
            </a:extLst>
          </p:cNvPr>
          <p:cNvSpPr>
            <a:spLocks noGrp="1"/>
          </p:cNvSpPr>
          <p:nvPr/>
        </p:nvSpPr>
        <p:spPr>
          <a:xfrm>
            <a:off x="7810500" y="2609850"/>
            <a:ext cx="95250" cy="95250"/>
          </a:xfrm>
          <a:prstGeom prst="ellipse">
            <a:avLst/>
          </a:prstGeom>
          <a:solidFill>
            <a:srgbClr val="2F6FDB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CD07C1D-476B-4B70-B66C-669DBDC58CD9}"/>
              </a:ext>
            </a:extLst>
          </p:cNvPr>
          <p:cNvSpPr>
            <a:spLocks noGrp="1"/>
          </p:cNvSpPr>
          <p:nvPr/>
        </p:nvSpPr>
        <p:spPr>
          <a:xfrm>
            <a:off x="8039100" y="2533650"/>
            <a:ext cx="3200400" cy="8001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1350" b="0">
                <a:solidFill>
                  <a:srgbClr val="172033"/>
                </a:solidFill>
                <a:latin typeface="Aptos"/>
                <a:ea typeface="Aptos"/>
                <a:cs typeface="Aptos"/>
              </a:defRPr>
            </a:pPr>
            <a:r>
              <a:rPr sz="1350" b="0">
                <a:solidFill>
                  <a:srgbClr val="172033"/>
                </a:solidFill>
                <a:latin typeface="Aptos"/>
                <a:ea typeface="Aptos"/>
                <a:cs typeface="Aptos"/>
              </a:rPr>
              <a:t>General early verifiers prune candidates that later score well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D54A6B2-C14F-4F4C-93B4-060CD7AD0AE5}"/>
              </a:ext>
            </a:extLst>
          </p:cNvPr>
          <p:cNvSpPr>
            <a:spLocks noGrp="1"/>
          </p:cNvSpPr>
          <p:nvPr/>
        </p:nvSpPr>
        <p:spPr>
          <a:xfrm>
            <a:off x="7810500" y="3448050"/>
            <a:ext cx="95250" cy="95250"/>
          </a:xfrm>
          <a:prstGeom prst="ellipse">
            <a:avLst/>
          </a:prstGeom>
          <a:solidFill>
            <a:srgbClr val="2F6FDB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99B58BB-0DEB-4016-A561-C4278DF167AE}"/>
              </a:ext>
            </a:extLst>
          </p:cNvPr>
          <p:cNvSpPr>
            <a:spLocks noGrp="1"/>
          </p:cNvSpPr>
          <p:nvPr/>
        </p:nvSpPr>
        <p:spPr>
          <a:xfrm>
            <a:off x="8039100" y="3371850"/>
            <a:ext cx="3200400" cy="8001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1350" b="0">
                <a:solidFill>
                  <a:srgbClr val="172033"/>
                </a:solidFill>
                <a:latin typeface="Aptos"/>
                <a:ea typeface="Aptos"/>
                <a:cs typeface="Aptos"/>
              </a:defRPr>
            </a:pPr>
            <a:r>
              <a:rPr sz="1350" b="0">
                <a:solidFill>
                  <a:srgbClr val="172033"/>
                </a:solidFill>
                <a:latin typeface="Aptos"/>
                <a:ea typeface="Aptos"/>
                <a:cs typeface="Aptos"/>
              </a:rPr>
              <a:t>Large-scale sampling produces redundant correct outputs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C86A1231-EB79-0C15-D21C-764003823C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718" y="992813"/>
            <a:ext cx="3648532" cy="234093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1717D13-C68A-5F47-2D56-95FA8396D6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8600" y="1020281"/>
            <a:ext cx="3558028" cy="2340937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0547480F-A591-33D6-6AE4-3588C27650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93094" y="3543300"/>
            <a:ext cx="4976813" cy="2612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516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A0811122-5BBF-4BFE-9AB0-00414985AA23}"/>
              </a:ext>
            </a:extLst>
          </p:cNvPr>
          <p:cNvSpPr>
            <a:spLocks noGrp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AFBFD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2BF8943-8852-4AA9-9652-CAE0FE73B93E}"/>
              </a:ext>
            </a:extLst>
          </p:cNvPr>
          <p:cNvSpPr>
            <a:spLocks noGrp="1"/>
          </p:cNvSpPr>
          <p:nvPr/>
        </p:nvSpPr>
        <p:spPr>
          <a:xfrm>
            <a:off x="0" y="0"/>
            <a:ext cx="12192000" cy="76200"/>
          </a:xfrm>
          <a:prstGeom prst="rect">
            <a:avLst/>
          </a:prstGeom>
          <a:solidFill>
            <a:srgbClr val="2F6FDB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623960F-B816-44E8-92DF-78B7EB8CF312}"/>
              </a:ext>
            </a:extLst>
          </p:cNvPr>
          <p:cNvSpPr>
            <a:spLocks noGrp="1"/>
          </p:cNvSpPr>
          <p:nvPr/>
        </p:nvSpPr>
        <p:spPr>
          <a:xfrm>
            <a:off x="552450" y="228600"/>
            <a:ext cx="2000250" cy="1905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900" b="1">
                <a:solidFill>
                  <a:srgbClr val="2F6FDB"/>
                </a:solidFill>
                <a:latin typeface="Aptos"/>
                <a:ea typeface="Aptos"/>
                <a:cs typeface="Aptos"/>
              </a:defRPr>
            </a:pPr>
            <a:r>
              <a:rPr sz="900" b="1">
                <a:solidFill>
                  <a:srgbClr val="2F6FDB"/>
                </a:solidFill>
                <a:latin typeface="Aptos"/>
                <a:ea typeface="Aptos"/>
                <a:cs typeface="Aptos"/>
              </a:rPr>
              <a:t>FRAMING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D77F8AF-55E3-4420-8F0B-470218A3308D}"/>
              </a:ext>
            </a:extLst>
          </p:cNvPr>
          <p:cNvSpPr>
            <a:spLocks noGrp="1"/>
          </p:cNvSpPr>
          <p:nvPr/>
        </p:nvSpPr>
        <p:spPr>
          <a:xfrm>
            <a:off x="552450" y="457200"/>
            <a:ext cx="9429750" cy="5524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2250" b="1">
                <a:solidFill>
                  <a:srgbClr val="172033"/>
                </a:solidFill>
                <a:latin typeface="Aptos Display"/>
                <a:ea typeface="Aptos Display"/>
                <a:cs typeface="Aptos Display"/>
              </a:defRPr>
            </a:pPr>
            <a:r>
              <a:rPr sz="2250" b="1">
                <a:solidFill>
                  <a:srgbClr val="172033"/>
                </a:solidFill>
                <a:latin typeface="Aptos Display"/>
                <a:ea typeface="Aptos Display"/>
                <a:cs typeface="Aptos Display"/>
              </a:rPr>
              <a:t>The paper is a statistical decision problem around a generator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FF43273-2027-4D3A-A876-5C6D831D8EA9}"/>
              </a:ext>
            </a:extLst>
          </p:cNvPr>
          <p:cNvSpPr>
            <a:spLocks noGrp="1"/>
          </p:cNvSpPr>
          <p:nvPr/>
        </p:nvSpPr>
        <p:spPr>
          <a:xfrm>
            <a:off x="552450" y="6515100"/>
            <a:ext cx="7905750" cy="1714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788" b="0">
                <a:solidFill>
                  <a:srgbClr val="7A8494"/>
                </a:solidFill>
                <a:latin typeface="Aptos"/>
                <a:ea typeface="Aptos"/>
                <a:cs typeface="Aptos"/>
              </a:defRPr>
            </a:pPr>
            <a:r>
              <a:rPr sz="788" b="0">
                <a:solidFill>
                  <a:srgbClr val="7A8494"/>
                </a:solidFill>
                <a:latin typeface="Aptos"/>
                <a:ea typeface="Aptos"/>
                <a:cs typeface="Aptos"/>
              </a:rPr>
              <a:t>Xiangyan Qu et al., From Scale to Speed: Adaptive Test-Time Scaling for Image Editing, arXiv 2026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A79777B-F64D-46FD-B133-747DA9AD8360}"/>
              </a:ext>
            </a:extLst>
          </p:cNvPr>
          <p:cNvSpPr>
            <a:spLocks noGrp="1"/>
          </p:cNvSpPr>
          <p:nvPr/>
        </p:nvSpPr>
        <p:spPr>
          <a:xfrm>
            <a:off x="11049000" y="6515100"/>
            <a:ext cx="609600" cy="1714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r">
              <a:defRPr sz="788" b="0">
                <a:solidFill>
                  <a:srgbClr val="7A8494"/>
                </a:solidFill>
                <a:latin typeface="Aptos"/>
                <a:ea typeface="Aptos"/>
                <a:cs typeface="Aptos"/>
              </a:defRPr>
            </a:pPr>
            <a:r>
              <a:rPr sz="788" b="0">
                <a:solidFill>
                  <a:srgbClr val="7A8494"/>
                </a:solidFill>
                <a:latin typeface="Aptos"/>
                <a:ea typeface="Aptos"/>
                <a:cs typeface="Aptos"/>
              </a:rPr>
              <a:t>16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F57899C-44C6-45FA-B763-E4012149CAF4}"/>
              </a:ext>
            </a:extLst>
          </p:cNvPr>
          <p:cNvSpPr>
            <a:spLocks noGrp="1"/>
          </p:cNvSpPr>
          <p:nvPr/>
        </p:nvSpPr>
        <p:spPr>
          <a:xfrm>
            <a:off x="819150" y="1571625"/>
            <a:ext cx="4524375" cy="1381125"/>
          </a:xfrm>
          <a:prstGeom prst="rect">
            <a:avLst/>
          </a:prstGeom>
          <a:solidFill>
            <a:srgbClr val="FFFFFF"/>
          </a:solidFill>
          <a:ln w="9525">
            <a:solidFill>
              <a:srgbClr val="C9D2E1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E262AD9-1C6A-4F12-A353-540197A5A8CD}"/>
              </a:ext>
            </a:extLst>
          </p:cNvPr>
          <p:cNvSpPr>
            <a:spLocks noGrp="1"/>
          </p:cNvSpPr>
          <p:nvPr/>
        </p:nvSpPr>
        <p:spPr>
          <a:xfrm>
            <a:off x="819150" y="1571625"/>
            <a:ext cx="57150" cy="1381125"/>
          </a:xfrm>
          <a:prstGeom prst="rect">
            <a:avLst/>
          </a:prstGeom>
          <a:solidFill>
            <a:srgbClr val="2F6FDB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5556336-FC1F-4A63-B098-FF3A2BCD2463}"/>
              </a:ext>
            </a:extLst>
          </p:cNvPr>
          <p:cNvSpPr>
            <a:spLocks noGrp="1"/>
          </p:cNvSpPr>
          <p:nvPr/>
        </p:nvSpPr>
        <p:spPr>
          <a:xfrm>
            <a:off x="1028700" y="1762125"/>
            <a:ext cx="4143375" cy="2857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1350" b="1">
                <a:solidFill>
                  <a:srgbClr val="172033"/>
                </a:solidFill>
                <a:latin typeface="Aptos"/>
                <a:ea typeface="Aptos"/>
                <a:cs typeface="Aptos"/>
              </a:defRPr>
            </a:pPr>
            <a:r>
              <a:rPr sz="1350" b="1">
                <a:solidFill>
                  <a:srgbClr val="172033"/>
                </a:solidFill>
                <a:latin typeface="Aptos"/>
                <a:ea typeface="Aptos"/>
                <a:cs typeface="Aptos"/>
              </a:rPr>
              <a:t>Generator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FA2D532-0B9B-4806-BE17-704818E4ADBF}"/>
              </a:ext>
            </a:extLst>
          </p:cNvPr>
          <p:cNvSpPr>
            <a:spLocks noGrp="1"/>
          </p:cNvSpPr>
          <p:nvPr/>
        </p:nvSpPr>
        <p:spPr>
          <a:xfrm>
            <a:off x="1028700" y="2124075"/>
            <a:ext cx="4143375" cy="714375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1200" b="0">
                <a:solidFill>
                  <a:srgbClr val="5E6A7D"/>
                </a:solidFill>
                <a:latin typeface="Aptos"/>
                <a:ea typeface="Aptos"/>
                <a:cs typeface="Aptos"/>
              </a:defRPr>
            </a:pPr>
            <a:r>
              <a:rPr lang="en-US" sz="1200" b="0" dirty="0">
                <a:solidFill>
                  <a:srgbClr val="5E6A7D"/>
                </a:solidFill>
                <a:latin typeface="Aptos"/>
                <a:ea typeface="Aptos"/>
                <a:cs typeface="Aptos"/>
              </a:rPr>
              <a:t>Multistep s</a:t>
            </a:r>
            <a:r>
              <a:rPr sz="1200" b="0" dirty="0">
                <a:solidFill>
                  <a:srgbClr val="5E6A7D"/>
                </a:solidFill>
                <a:latin typeface="Aptos"/>
                <a:ea typeface="Aptos"/>
                <a:cs typeface="Aptos"/>
              </a:rPr>
              <a:t>tochastic generator: diffusion image editor proposes candidates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F8312A6-7182-4E84-A237-8B2A46853CC4}"/>
              </a:ext>
            </a:extLst>
          </p:cNvPr>
          <p:cNvSpPr>
            <a:spLocks noGrp="1"/>
          </p:cNvSpPr>
          <p:nvPr/>
        </p:nvSpPr>
        <p:spPr>
          <a:xfrm>
            <a:off x="5962650" y="1571625"/>
            <a:ext cx="4524375" cy="1381125"/>
          </a:xfrm>
          <a:prstGeom prst="rect">
            <a:avLst/>
          </a:prstGeom>
          <a:solidFill>
            <a:srgbClr val="FFFFFF"/>
          </a:solidFill>
          <a:ln w="9525">
            <a:solidFill>
              <a:srgbClr val="C9D2E1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90D47FF-C585-4B20-BF24-FE39CA11E836}"/>
              </a:ext>
            </a:extLst>
          </p:cNvPr>
          <p:cNvSpPr>
            <a:spLocks noGrp="1"/>
          </p:cNvSpPr>
          <p:nvPr/>
        </p:nvSpPr>
        <p:spPr>
          <a:xfrm>
            <a:off x="5962650" y="1571625"/>
            <a:ext cx="57150" cy="1381125"/>
          </a:xfrm>
          <a:prstGeom prst="rect">
            <a:avLst/>
          </a:prstGeom>
          <a:solidFill>
            <a:srgbClr val="16A09A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EA644A8-7BD6-46EA-97DA-56E3C6CC587E}"/>
              </a:ext>
            </a:extLst>
          </p:cNvPr>
          <p:cNvSpPr>
            <a:spLocks noGrp="1"/>
          </p:cNvSpPr>
          <p:nvPr/>
        </p:nvSpPr>
        <p:spPr>
          <a:xfrm>
            <a:off x="6172200" y="1762125"/>
            <a:ext cx="4143375" cy="2857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1350" b="1">
                <a:solidFill>
                  <a:srgbClr val="172033"/>
                </a:solidFill>
                <a:latin typeface="Aptos"/>
                <a:ea typeface="Aptos"/>
                <a:cs typeface="Aptos"/>
              </a:defRPr>
            </a:pPr>
            <a:r>
              <a:rPr sz="1350" b="1">
                <a:solidFill>
                  <a:srgbClr val="172033"/>
                </a:solidFill>
                <a:latin typeface="Aptos"/>
                <a:ea typeface="Aptos"/>
                <a:cs typeface="Aptos"/>
              </a:rPr>
              <a:t>Verifier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A53C0FA-71E5-415B-95BF-D4B724333FC9}"/>
              </a:ext>
            </a:extLst>
          </p:cNvPr>
          <p:cNvSpPr>
            <a:spLocks noGrp="1"/>
          </p:cNvSpPr>
          <p:nvPr/>
        </p:nvSpPr>
        <p:spPr>
          <a:xfrm>
            <a:off x="6172200" y="2124075"/>
            <a:ext cx="4143375" cy="714375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1200" b="0">
                <a:solidFill>
                  <a:srgbClr val="5E6A7D"/>
                </a:solidFill>
                <a:latin typeface="Aptos"/>
                <a:ea typeface="Aptos"/>
                <a:cs typeface="Aptos"/>
              </a:defRPr>
            </a:pPr>
            <a:r>
              <a:rPr sz="1200" b="0">
                <a:solidFill>
                  <a:srgbClr val="5E6A7D"/>
                </a:solidFill>
                <a:latin typeface="Aptos"/>
                <a:ea typeface="Aptos"/>
                <a:cs typeface="Aptos"/>
              </a:rPr>
              <a:t>Scoring rule: verifier evaluates instruction alignment and preservation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9143892-0B3F-447E-8B3E-AD58BD971DF5}"/>
              </a:ext>
            </a:extLst>
          </p:cNvPr>
          <p:cNvSpPr>
            <a:spLocks noGrp="1"/>
          </p:cNvSpPr>
          <p:nvPr/>
        </p:nvSpPr>
        <p:spPr>
          <a:xfrm>
            <a:off x="819150" y="3381375"/>
            <a:ext cx="4524375" cy="1381125"/>
          </a:xfrm>
          <a:prstGeom prst="rect">
            <a:avLst/>
          </a:prstGeom>
          <a:solidFill>
            <a:srgbClr val="FFFFFF"/>
          </a:solidFill>
          <a:ln w="9525">
            <a:solidFill>
              <a:srgbClr val="C9D2E1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F4619A-D977-453D-A978-F6A2D040EF61}"/>
              </a:ext>
            </a:extLst>
          </p:cNvPr>
          <p:cNvSpPr>
            <a:spLocks noGrp="1"/>
          </p:cNvSpPr>
          <p:nvPr/>
        </p:nvSpPr>
        <p:spPr>
          <a:xfrm>
            <a:off x="819150" y="3381375"/>
            <a:ext cx="57150" cy="1381125"/>
          </a:xfrm>
          <a:prstGeom prst="rect">
            <a:avLst/>
          </a:prstGeom>
          <a:solidFill>
            <a:srgbClr val="D59625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F7418BA-3006-459F-B52D-464C727F2815}"/>
              </a:ext>
            </a:extLst>
          </p:cNvPr>
          <p:cNvSpPr>
            <a:spLocks noGrp="1"/>
          </p:cNvSpPr>
          <p:nvPr/>
        </p:nvSpPr>
        <p:spPr>
          <a:xfrm>
            <a:off x="1028700" y="3571875"/>
            <a:ext cx="4143375" cy="2857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1350" b="1">
                <a:solidFill>
                  <a:srgbClr val="172033"/>
                </a:solidFill>
                <a:latin typeface="Aptos"/>
                <a:ea typeface="Aptos"/>
                <a:cs typeface="Aptos"/>
              </a:defRPr>
            </a:pPr>
            <a:r>
              <a:rPr sz="1350" b="1">
                <a:solidFill>
                  <a:srgbClr val="172033"/>
                </a:solidFill>
                <a:latin typeface="Aptos"/>
                <a:ea typeface="Aptos"/>
                <a:cs typeface="Aptos"/>
              </a:rPr>
              <a:t>Budget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9A0D74C-697F-435B-9246-72123CDDCDAD}"/>
              </a:ext>
            </a:extLst>
          </p:cNvPr>
          <p:cNvSpPr>
            <a:spLocks noGrp="1"/>
          </p:cNvSpPr>
          <p:nvPr/>
        </p:nvSpPr>
        <p:spPr>
          <a:xfrm>
            <a:off x="1028700" y="3933825"/>
            <a:ext cx="4143375" cy="714375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1200" b="0">
                <a:solidFill>
                  <a:srgbClr val="5E6A7D"/>
                </a:solidFill>
                <a:latin typeface="Aptos"/>
                <a:ea typeface="Aptos"/>
                <a:cs typeface="Aptos"/>
              </a:defRPr>
            </a:pPr>
            <a:r>
              <a:rPr sz="1200" b="0">
                <a:solidFill>
                  <a:srgbClr val="5E6A7D"/>
                </a:solidFill>
                <a:latin typeface="Aptos"/>
                <a:ea typeface="Aptos"/>
                <a:cs typeface="Aptos"/>
              </a:rPr>
              <a:t>Budget: every trajectory costs denoising steps and verifier calls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B34EAE8-442A-4BD3-AD5B-38E13417B647}"/>
              </a:ext>
            </a:extLst>
          </p:cNvPr>
          <p:cNvSpPr>
            <a:spLocks noGrp="1"/>
          </p:cNvSpPr>
          <p:nvPr/>
        </p:nvSpPr>
        <p:spPr>
          <a:xfrm>
            <a:off x="5962650" y="3381375"/>
            <a:ext cx="4524375" cy="1381125"/>
          </a:xfrm>
          <a:prstGeom prst="rect">
            <a:avLst/>
          </a:prstGeom>
          <a:solidFill>
            <a:srgbClr val="FFFFFF"/>
          </a:solidFill>
          <a:ln w="9525">
            <a:solidFill>
              <a:srgbClr val="C9D2E1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822C3AC-B0E1-4B5D-A663-5385EACB9597}"/>
              </a:ext>
            </a:extLst>
          </p:cNvPr>
          <p:cNvSpPr>
            <a:spLocks noGrp="1"/>
          </p:cNvSpPr>
          <p:nvPr/>
        </p:nvSpPr>
        <p:spPr>
          <a:xfrm>
            <a:off x="5962650" y="3381375"/>
            <a:ext cx="57150" cy="1381125"/>
          </a:xfrm>
          <a:prstGeom prst="rect">
            <a:avLst/>
          </a:prstGeom>
          <a:solidFill>
            <a:srgbClr val="B54A59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62C1894-196D-48FA-8D98-6E1F081B8776}"/>
              </a:ext>
            </a:extLst>
          </p:cNvPr>
          <p:cNvSpPr>
            <a:spLocks noGrp="1"/>
          </p:cNvSpPr>
          <p:nvPr/>
        </p:nvSpPr>
        <p:spPr>
          <a:xfrm>
            <a:off x="6172200" y="3571875"/>
            <a:ext cx="4143375" cy="2857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1350" b="1">
                <a:solidFill>
                  <a:srgbClr val="172033"/>
                </a:solidFill>
                <a:latin typeface="Aptos"/>
                <a:ea typeface="Aptos"/>
                <a:cs typeface="Aptos"/>
              </a:defRPr>
            </a:pPr>
            <a:r>
              <a:rPr sz="1350" b="1">
                <a:solidFill>
                  <a:srgbClr val="172033"/>
                </a:solidFill>
                <a:latin typeface="Aptos"/>
                <a:ea typeface="Aptos"/>
                <a:cs typeface="Aptos"/>
              </a:rPr>
              <a:t>Policy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AB011C9-884F-4567-BFF0-6BA578784DA8}"/>
              </a:ext>
            </a:extLst>
          </p:cNvPr>
          <p:cNvSpPr>
            <a:spLocks noGrp="1"/>
          </p:cNvSpPr>
          <p:nvPr/>
        </p:nvSpPr>
        <p:spPr>
          <a:xfrm>
            <a:off x="6172200" y="3933825"/>
            <a:ext cx="4143375" cy="714375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1200" b="0">
                <a:solidFill>
                  <a:srgbClr val="5E6A7D"/>
                </a:solidFill>
                <a:latin typeface="Aptos"/>
                <a:ea typeface="Aptos"/>
                <a:cs typeface="Aptos"/>
              </a:defRPr>
            </a:pPr>
            <a:r>
              <a:rPr sz="1200" b="0">
                <a:solidFill>
                  <a:srgbClr val="5E6A7D"/>
                </a:solidFill>
                <a:latin typeface="Aptos"/>
                <a:ea typeface="Aptos"/>
                <a:cs typeface="Aptos"/>
              </a:rPr>
              <a:t>Policy: decide which candidates to continue, prune, or stop</a:t>
            </a:r>
          </a:p>
        </p:txBody>
      </p:sp>
    </p:spTree>
    <p:extLst>
      <p:ext uri="{BB962C8B-B14F-4D97-AF65-F5344CB8AC3E}">
        <p14:creationId xmlns:p14="http://schemas.microsoft.com/office/powerpoint/2010/main" val="9183421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C1289567-469A-4368-B256-371F5FE5B87D}"/>
              </a:ext>
            </a:extLst>
          </p:cNvPr>
          <p:cNvSpPr>
            <a:spLocks noGrp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AFBFD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7850C93-90AD-4F5B-A935-AD3BF12058D2}"/>
              </a:ext>
            </a:extLst>
          </p:cNvPr>
          <p:cNvSpPr>
            <a:spLocks noGrp="1"/>
          </p:cNvSpPr>
          <p:nvPr/>
        </p:nvSpPr>
        <p:spPr>
          <a:xfrm>
            <a:off x="0" y="0"/>
            <a:ext cx="12192000" cy="76200"/>
          </a:xfrm>
          <a:prstGeom prst="rect">
            <a:avLst/>
          </a:prstGeom>
          <a:solidFill>
            <a:srgbClr val="2F6FDB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3C2F164-74CF-4299-B1D5-0FC8E80013F3}"/>
              </a:ext>
            </a:extLst>
          </p:cNvPr>
          <p:cNvSpPr>
            <a:spLocks noGrp="1"/>
          </p:cNvSpPr>
          <p:nvPr/>
        </p:nvSpPr>
        <p:spPr>
          <a:xfrm>
            <a:off x="552450" y="228600"/>
            <a:ext cx="2000250" cy="1905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900" b="1">
                <a:solidFill>
                  <a:srgbClr val="2F6FDB"/>
                </a:solidFill>
                <a:latin typeface="Aptos"/>
                <a:ea typeface="Aptos"/>
                <a:cs typeface="Aptos"/>
              </a:defRPr>
            </a:pPr>
            <a:r>
              <a:rPr sz="900" b="1">
                <a:solidFill>
                  <a:srgbClr val="2F6FDB"/>
                </a:solidFill>
                <a:latin typeface="Aptos"/>
                <a:ea typeface="Aptos"/>
                <a:cs typeface="Aptos"/>
              </a:rPr>
              <a:t>STATISTICAL ANALOGUE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52B16FA-E9AB-49AF-B691-7978E5866B89}"/>
              </a:ext>
            </a:extLst>
          </p:cNvPr>
          <p:cNvSpPr>
            <a:spLocks noGrp="1"/>
          </p:cNvSpPr>
          <p:nvPr/>
        </p:nvSpPr>
        <p:spPr>
          <a:xfrm>
            <a:off x="552450" y="457200"/>
            <a:ext cx="9429750" cy="5524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2250" b="1">
                <a:solidFill>
                  <a:srgbClr val="172033"/>
                </a:solidFill>
                <a:latin typeface="Aptos Display"/>
                <a:ea typeface="Aptos Display"/>
                <a:cs typeface="Aptos Display"/>
              </a:defRPr>
            </a:pPr>
            <a:r>
              <a:rPr sz="2250" b="1">
                <a:solidFill>
                  <a:srgbClr val="172033"/>
                </a:solidFill>
                <a:latin typeface="Aptos Display"/>
                <a:ea typeface="Aptos Display"/>
                <a:cs typeface="Aptos Display"/>
              </a:rPr>
              <a:t>Editing can be viewed as posterior tilting of a proposal model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DAEB1D0-1ACC-40C7-902A-F9A7B6CA9B8F}"/>
              </a:ext>
            </a:extLst>
          </p:cNvPr>
          <p:cNvSpPr>
            <a:spLocks noGrp="1"/>
          </p:cNvSpPr>
          <p:nvPr/>
        </p:nvSpPr>
        <p:spPr>
          <a:xfrm>
            <a:off x="552450" y="6515100"/>
            <a:ext cx="7905750" cy="1714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788" b="0">
                <a:solidFill>
                  <a:srgbClr val="7A8494"/>
                </a:solidFill>
                <a:latin typeface="Aptos"/>
                <a:ea typeface="Aptos"/>
                <a:cs typeface="Aptos"/>
              </a:defRPr>
            </a:pPr>
            <a:r>
              <a:rPr sz="788" b="0">
                <a:solidFill>
                  <a:srgbClr val="7A8494"/>
                </a:solidFill>
                <a:latin typeface="Aptos"/>
                <a:ea typeface="Aptos"/>
                <a:cs typeface="Aptos"/>
              </a:rPr>
              <a:t>Daniel Sanz-Alonso and Zijian Wang, Bayesian Update with Importance Sampling: Required Sample Size, Entropy 2021; Xiangyan Qu et al., From Scale to Speed, arXiv 2026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9AA869D-746D-4FC9-9C80-8D3B2A3A9117}"/>
              </a:ext>
            </a:extLst>
          </p:cNvPr>
          <p:cNvSpPr>
            <a:spLocks noGrp="1"/>
          </p:cNvSpPr>
          <p:nvPr/>
        </p:nvSpPr>
        <p:spPr>
          <a:xfrm>
            <a:off x="11049000" y="6515100"/>
            <a:ext cx="609600" cy="1714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r">
              <a:defRPr sz="788" b="0">
                <a:solidFill>
                  <a:srgbClr val="7A8494"/>
                </a:solidFill>
                <a:latin typeface="Aptos"/>
                <a:ea typeface="Aptos"/>
                <a:cs typeface="Aptos"/>
              </a:defRPr>
            </a:pPr>
            <a:r>
              <a:rPr sz="788" b="0">
                <a:solidFill>
                  <a:srgbClr val="7A8494"/>
                </a:solidFill>
                <a:latin typeface="Aptos"/>
                <a:ea typeface="Aptos"/>
                <a:cs typeface="Aptos"/>
              </a:rPr>
              <a:t>17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51C4FD0-B20C-4B45-8175-4C6C3522AB73}"/>
              </a:ext>
            </a:extLst>
          </p:cNvPr>
          <p:cNvSpPr>
            <a:spLocks noGrp="1"/>
          </p:cNvSpPr>
          <p:nvPr/>
        </p:nvSpPr>
        <p:spPr>
          <a:xfrm>
            <a:off x="7225284" y="1771650"/>
            <a:ext cx="108162" cy="95250"/>
          </a:xfrm>
          <a:prstGeom prst="ellipse">
            <a:avLst/>
          </a:prstGeom>
          <a:solidFill>
            <a:srgbClr val="2F6FDB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15BB6106-1958-4A1B-A647-567D92C49974}"/>
                  </a:ext>
                </a:extLst>
              </p:cNvPr>
              <p:cNvSpPr>
                <a:spLocks noGrp="1"/>
              </p:cNvSpPr>
              <p:nvPr/>
            </p:nvSpPr>
            <p:spPr>
              <a:xfrm>
                <a:off x="7408164" y="1695450"/>
                <a:ext cx="4442460" cy="800100"/>
              </a:xfrm>
              <a:prstGeom prst="rect">
                <a:avLst/>
              </a:prstGeom>
              <a:solidFill>
                <a:srgbClr val="000000">
                  <a:alpha val="0"/>
                </a:srgbClr>
              </a:solidFill>
              <a:ln w="0">
                <a:solidFill>
                  <a:srgbClr val="000000">
                    <a:alpha val="0"/>
                  </a:srgbClr>
                </a:solidFill>
                <a:prstDash val="solid"/>
              </a:ln>
            </p:spPr>
            <p:txBody>
              <a:bodyPr lIns="0" tIns="0" rIns="0" bIns="0" anchor="t"/>
              <a:lstStyle/>
              <a:p>
                <a:pPr algn="l">
                  <a:defRPr sz="1350" b="0">
                    <a:solidFill>
                      <a:srgbClr val="172033"/>
                    </a:solidFill>
                    <a:latin typeface="Aptos"/>
                    <a:ea typeface="Aptos"/>
                    <a:cs typeface="Aptos"/>
                  </a:defRPr>
                </a:pPr>
                <a:r>
                  <a:rPr lang="en-GB" sz="1350" b="0" dirty="0">
                    <a:solidFill>
                      <a:srgbClr val="172033"/>
                    </a:solidFill>
                    <a:latin typeface="Aptos"/>
                    <a:ea typeface="Aptos"/>
                    <a:cs typeface="Aptos"/>
                  </a:rPr>
                  <a:t>Proposal model: sample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350" b="0" i="1" dirty="0" smtClean="0">
                            <a:solidFill>
                              <a:srgbClr val="172033"/>
                            </a:solidFill>
                            <a:latin typeface="Cambria Math" panose="02040503050406030204" pitchFamily="18" charset="0"/>
                            <a:ea typeface="Aptos"/>
                            <a:cs typeface="Aptos"/>
                          </a:rPr>
                        </m:ctrlPr>
                      </m:sSubPr>
                      <m:e>
                        <m:r>
                          <a:rPr lang="en-GB" sz="1350" b="0" i="1" dirty="0" smtClean="0">
                            <a:solidFill>
                              <a:srgbClr val="172033"/>
                            </a:solidFill>
                            <a:latin typeface="Cambria Math" panose="02040503050406030204" pitchFamily="18" charset="0"/>
                            <a:ea typeface="Aptos"/>
                            <a:cs typeface="Aptos"/>
                          </a:rPr>
                          <m:t>𝐼</m:t>
                        </m:r>
                      </m:e>
                      <m:sub>
                        <m:r>
                          <a:rPr lang="en-GB" sz="1350" b="0" i="1" dirty="0" smtClean="0">
                            <a:solidFill>
                              <a:srgbClr val="172033"/>
                            </a:solidFill>
                            <a:latin typeface="Cambria Math" panose="02040503050406030204" pitchFamily="18" charset="0"/>
                            <a:ea typeface="Aptos"/>
                            <a:cs typeface="Aptos"/>
                          </a:rPr>
                          <m:t>𝑖</m:t>
                        </m:r>
                      </m:sub>
                    </m:sSub>
                    <m:r>
                      <a:rPr lang="en-GB" sz="1350" b="0" i="1" dirty="0">
                        <a:solidFill>
                          <a:srgbClr val="172033"/>
                        </a:solidFill>
                        <a:latin typeface="Cambria Math" panose="02040503050406030204" pitchFamily="18" charset="0"/>
                        <a:ea typeface="Aptos"/>
                        <a:cs typeface="Aptos"/>
                      </a:rPr>
                      <m:t> ~ </m:t>
                    </m:r>
                    <m:sSub>
                      <m:sSubPr>
                        <m:ctrlPr>
                          <a:rPr lang="en-GB" sz="1350" b="0" i="1" dirty="0" err="1">
                            <a:solidFill>
                              <a:srgbClr val="172033"/>
                            </a:solidFill>
                            <a:latin typeface="Cambria Math" panose="02040503050406030204" pitchFamily="18" charset="0"/>
                            <a:ea typeface="Aptos"/>
                            <a:cs typeface="Aptos"/>
                          </a:rPr>
                        </m:ctrlPr>
                      </m:sSubPr>
                      <m:e>
                        <m:r>
                          <a:rPr lang="en-GB" sz="1350" b="0" i="1" dirty="0" err="1">
                            <a:solidFill>
                              <a:srgbClr val="172033"/>
                            </a:solidFill>
                            <a:latin typeface="Cambria Math" panose="02040503050406030204" pitchFamily="18" charset="0"/>
                            <a:ea typeface="Aptos"/>
                            <a:cs typeface="Aptos"/>
                          </a:rPr>
                          <m:t>𝑝</m:t>
                        </m:r>
                      </m:e>
                      <m:sub>
                        <m:r>
                          <a:rPr lang="en-GB" sz="1350" b="0" i="1" dirty="0" smtClean="0">
                            <a:solidFill>
                              <a:srgbClr val="172033"/>
                            </a:solidFill>
                            <a:latin typeface="Cambria Math" panose="02040503050406030204" pitchFamily="18" charset="0"/>
                            <a:ea typeface="Aptos"/>
                            <a:cs typeface="Aptos"/>
                          </a:rPr>
                          <m:t>𝜃</m:t>
                        </m:r>
                      </m:sub>
                    </m:sSub>
                    <m:d>
                      <m:dPr>
                        <m:endChr m:val="|"/>
                        <m:ctrlPr>
                          <a:rPr lang="en-GB" sz="1350" b="0" i="1" dirty="0">
                            <a:solidFill>
                              <a:srgbClr val="172033"/>
                            </a:solidFill>
                            <a:latin typeface="Cambria Math" panose="02040503050406030204" pitchFamily="18" charset="0"/>
                            <a:ea typeface="Aptos"/>
                            <a:cs typeface="Aptos"/>
                          </a:rPr>
                        </m:ctrlPr>
                      </m:dPr>
                      <m:e>
                        <m:r>
                          <a:rPr lang="en-GB" sz="1350" b="0" i="1" dirty="0">
                            <a:solidFill>
                              <a:srgbClr val="172033"/>
                            </a:solidFill>
                            <a:latin typeface="Cambria Math" panose="02040503050406030204" pitchFamily="18" charset="0"/>
                            <a:ea typeface="Aptos"/>
                            <a:cs typeface="Aptos"/>
                          </a:rPr>
                          <m:t>𝐼</m:t>
                        </m:r>
                        <m:r>
                          <a:rPr lang="en-GB" sz="1350" b="0" i="1" dirty="0">
                            <a:solidFill>
                              <a:srgbClr val="172033"/>
                            </a:solidFill>
                            <a:latin typeface="Cambria Math" panose="02040503050406030204" pitchFamily="18" charset="0"/>
                            <a:ea typeface="Aptos"/>
                            <a:cs typeface="Aptos"/>
                          </a:rPr>
                          <m:t> </m:t>
                        </m:r>
                      </m:e>
                    </m:d>
                    <m:sSub>
                      <m:sSubPr>
                        <m:ctrlPr>
                          <a:rPr lang="en-GB" sz="1350" b="0" i="1" dirty="0" err="1">
                            <a:solidFill>
                              <a:srgbClr val="172033"/>
                            </a:solidFill>
                            <a:latin typeface="Cambria Math" panose="02040503050406030204" pitchFamily="18" charset="0"/>
                            <a:ea typeface="Aptos"/>
                            <a:cs typeface="Aptos"/>
                          </a:rPr>
                        </m:ctrlPr>
                      </m:sSubPr>
                      <m:e>
                        <m:r>
                          <a:rPr lang="en-GB" sz="1350" b="0" i="1" dirty="0" err="1">
                            <a:solidFill>
                              <a:srgbClr val="172033"/>
                            </a:solidFill>
                            <a:latin typeface="Cambria Math" panose="02040503050406030204" pitchFamily="18" charset="0"/>
                            <a:ea typeface="Aptos"/>
                            <a:cs typeface="Aptos"/>
                          </a:rPr>
                          <m:t>𝐼</m:t>
                        </m:r>
                      </m:e>
                      <m:sub>
                        <m:r>
                          <a:rPr lang="en-GB" sz="1350" b="0" i="1" dirty="0" err="1">
                            <a:solidFill>
                              <a:srgbClr val="172033"/>
                            </a:solidFill>
                            <a:latin typeface="Cambria Math" panose="02040503050406030204" pitchFamily="18" charset="0"/>
                            <a:ea typeface="Aptos"/>
                            <a:cs typeface="Aptos"/>
                          </a:rPr>
                          <m:t>𝑠𝑟𝑐</m:t>
                        </m:r>
                      </m:sub>
                    </m:sSub>
                    <m:r>
                      <a:rPr lang="en-GB" sz="1350" b="0" i="1" dirty="0">
                        <a:solidFill>
                          <a:srgbClr val="172033"/>
                        </a:solidFill>
                        <a:latin typeface="Cambria Math" panose="02040503050406030204" pitchFamily="18" charset="0"/>
                        <a:ea typeface="Aptos"/>
                        <a:cs typeface="Aptos"/>
                      </a:rPr>
                      <m:t>, </m:t>
                    </m:r>
                    <m:r>
                      <a:rPr lang="en-GB" sz="1350" b="0" i="1" dirty="0">
                        <a:solidFill>
                          <a:srgbClr val="172033"/>
                        </a:solidFill>
                        <a:latin typeface="Cambria Math" panose="02040503050406030204" pitchFamily="18" charset="0"/>
                        <a:ea typeface="Aptos"/>
                        <a:cs typeface="Aptos"/>
                      </a:rPr>
                      <m:t>𝑐</m:t>
                    </m:r>
                    <m:r>
                      <a:rPr lang="en-GB" sz="1350" b="0" i="1" dirty="0">
                        <a:solidFill>
                          <a:srgbClr val="172033"/>
                        </a:solidFill>
                        <a:latin typeface="Cambria Math" panose="02040503050406030204" pitchFamily="18" charset="0"/>
                        <a:ea typeface="Aptos"/>
                        <a:cs typeface="Aptos"/>
                      </a:rPr>
                      <m:t>)</m:t>
                    </m:r>
                  </m:oMath>
                </a14:m>
                <a:endParaRPr sz="1350" b="0" dirty="0">
                  <a:solidFill>
                    <a:srgbClr val="172033"/>
                  </a:solidFill>
                  <a:latin typeface="Aptos"/>
                  <a:ea typeface="Aptos"/>
                  <a:cs typeface="Aptos"/>
                </a:endParaRP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15BB6106-1958-4A1B-A647-567D92C4997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8164" y="1695450"/>
                <a:ext cx="4442460" cy="800100"/>
              </a:xfrm>
              <a:prstGeom prst="rect">
                <a:avLst/>
              </a:prstGeom>
              <a:blipFill>
                <a:blip r:embed="rId3"/>
                <a:stretch>
                  <a:fillRect l="-2329" t="-6818"/>
                </a:stretch>
              </a:blipFill>
              <a:ln w="0">
                <a:solidFill>
                  <a:srgbClr val="000000">
                    <a:alpha val="0"/>
                  </a:srgbClr>
                </a:solidFill>
                <a:prstDash val="solid"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Oval 10">
            <a:extLst>
              <a:ext uri="{FF2B5EF4-FFF2-40B4-BE49-F238E27FC236}">
                <a16:creationId xmlns:a16="http://schemas.microsoft.com/office/drawing/2014/main" id="{E9BDCA30-6EDD-4466-90A3-5E3E97D548AC}"/>
              </a:ext>
            </a:extLst>
          </p:cNvPr>
          <p:cNvSpPr>
            <a:spLocks noGrp="1"/>
          </p:cNvSpPr>
          <p:nvPr/>
        </p:nvSpPr>
        <p:spPr>
          <a:xfrm>
            <a:off x="7225284" y="2609850"/>
            <a:ext cx="108162" cy="95250"/>
          </a:xfrm>
          <a:prstGeom prst="ellipse">
            <a:avLst/>
          </a:prstGeom>
          <a:solidFill>
            <a:srgbClr val="2F6FDB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5442EB3D-3232-414F-8002-D73FB106440D}"/>
                  </a:ext>
                </a:extLst>
              </p:cNvPr>
              <p:cNvSpPr>
                <a:spLocks noGrp="1"/>
              </p:cNvSpPr>
              <p:nvPr/>
            </p:nvSpPr>
            <p:spPr>
              <a:xfrm>
                <a:off x="7408164" y="2533650"/>
                <a:ext cx="4442460" cy="800100"/>
              </a:xfrm>
              <a:prstGeom prst="rect">
                <a:avLst/>
              </a:prstGeom>
              <a:solidFill>
                <a:srgbClr val="000000">
                  <a:alpha val="0"/>
                </a:srgbClr>
              </a:solidFill>
              <a:ln w="0">
                <a:solidFill>
                  <a:srgbClr val="000000">
                    <a:alpha val="0"/>
                  </a:srgbClr>
                </a:solidFill>
                <a:prstDash val="solid"/>
              </a:ln>
            </p:spPr>
            <p:txBody>
              <a:bodyPr lIns="0" tIns="0" rIns="0" bIns="0" anchor="t"/>
              <a:lstStyle/>
              <a:p>
                <a:pPr algn="l">
                  <a:defRPr sz="1350" b="0">
                    <a:solidFill>
                      <a:srgbClr val="172033"/>
                    </a:solidFill>
                    <a:latin typeface="Aptos"/>
                    <a:ea typeface="Aptos"/>
                    <a:cs typeface="Aptos"/>
                  </a:defRPr>
                </a:pPr>
                <a:r>
                  <a:rPr lang="en-GB" sz="1350" b="0" dirty="0">
                    <a:solidFill>
                      <a:srgbClr val="172033"/>
                    </a:solidFill>
                    <a:latin typeface="Aptos"/>
                    <a:ea typeface="Aptos"/>
                    <a:cs typeface="Aptos"/>
                  </a:rPr>
                  <a:t>Tilted target: </a:t>
                </a:r>
                <a14:m>
                  <m:oMath xmlns:m="http://schemas.openxmlformats.org/officeDocument/2006/math">
                    <m:r>
                      <a:rPr lang="en-GB" sz="1350" b="0" i="1" dirty="0" smtClean="0">
                        <a:solidFill>
                          <a:srgbClr val="172033"/>
                        </a:solidFill>
                        <a:latin typeface="Cambria Math" panose="02040503050406030204" pitchFamily="18" charset="0"/>
                        <a:ea typeface="Aptos"/>
                        <a:cs typeface="Aptos"/>
                      </a:rPr>
                      <m:t>𝜋</m:t>
                    </m:r>
                    <m:d>
                      <m:dPr>
                        <m:endChr m:val="|"/>
                        <m:ctrlPr>
                          <a:rPr lang="ar-AE" sz="1350" b="0" i="1" dirty="0">
                            <a:solidFill>
                              <a:srgbClr val="172033"/>
                            </a:solidFill>
                            <a:latin typeface="Cambria Math" panose="02040503050406030204" pitchFamily="18" charset="0"/>
                            <a:ea typeface="Aptos"/>
                            <a:cs typeface="Aptos"/>
                          </a:rPr>
                        </m:ctrlPr>
                      </m:dPr>
                      <m:e>
                        <m:r>
                          <a:rPr lang="ar-AE" sz="1350" b="0" i="1" dirty="0">
                            <a:solidFill>
                              <a:srgbClr val="172033"/>
                            </a:solidFill>
                            <a:latin typeface="Cambria Math" panose="02040503050406030204" pitchFamily="18" charset="0"/>
                            <a:ea typeface="Aptos"/>
                            <a:cs typeface="Aptos"/>
                          </a:rPr>
                          <m:t>𝐼</m:t>
                        </m:r>
                        <m:r>
                          <a:rPr lang="ar-AE" sz="1350" b="0" i="1" dirty="0">
                            <a:solidFill>
                              <a:srgbClr val="172033"/>
                            </a:solidFill>
                            <a:latin typeface="Cambria Math" panose="02040503050406030204" pitchFamily="18" charset="0"/>
                            <a:ea typeface="Aptos"/>
                            <a:cs typeface="Aptos"/>
                          </a:rPr>
                          <m:t> </m:t>
                        </m:r>
                      </m:e>
                    </m:d>
                    <m:sSub>
                      <m:sSubPr>
                        <m:ctrlPr>
                          <a:rPr lang="ar-AE" sz="1350" b="0" i="1" dirty="0" err="1">
                            <a:solidFill>
                              <a:srgbClr val="172033"/>
                            </a:solidFill>
                            <a:latin typeface="Cambria Math" panose="02040503050406030204" pitchFamily="18" charset="0"/>
                            <a:ea typeface="Aptos"/>
                            <a:cs typeface="Aptos"/>
                          </a:rPr>
                        </m:ctrlPr>
                      </m:sSubPr>
                      <m:e>
                        <m:r>
                          <a:rPr lang="ar-AE" sz="1350" b="0" i="1" dirty="0" err="1">
                            <a:solidFill>
                              <a:srgbClr val="172033"/>
                            </a:solidFill>
                            <a:latin typeface="Cambria Math" panose="02040503050406030204" pitchFamily="18" charset="0"/>
                            <a:ea typeface="Aptos"/>
                            <a:cs typeface="Aptos"/>
                          </a:rPr>
                          <m:t>𝐼</m:t>
                        </m:r>
                      </m:e>
                      <m:sub>
                        <m:r>
                          <a:rPr lang="ar-AE" sz="1350" b="0" i="1" dirty="0" err="1">
                            <a:solidFill>
                              <a:srgbClr val="172033"/>
                            </a:solidFill>
                            <a:latin typeface="Cambria Math" panose="02040503050406030204" pitchFamily="18" charset="0"/>
                            <a:ea typeface="Aptos"/>
                            <a:cs typeface="Aptos"/>
                          </a:rPr>
                          <m:t>𝑠𝑟𝑐</m:t>
                        </m:r>
                      </m:sub>
                    </m:sSub>
                    <m:r>
                      <a:rPr lang="ar-AE" sz="1350" b="0" i="1" dirty="0" err="1">
                        <a:solidFill>
                          <a:srgbClr val="172033"/>
                        </a:solidFill>
                        <a:latin typeface="Cambria Math" panose="02040503050406030204" pitchFamily="18" charset="0"/>
                        <a:ea typeface="Aptos"/>
                        <a:cs typeface="Aptos"/>
                      </a:rPr>
                      <m:t>,</m:t>
                    </m:r>
                    <m:r>
                      <a:rPr lang="ar-AE" sz="1350" b="0" i="1" dirty="0" err="1">
                        <a:solidFill>
                          <a:srgbClr val="172033"/>
                        </a:solidFill>
                        <a:latin typeface="Cambria Math" panose="02040503050406030204" pitchFamily="18" charset="0"/>
                        <a:ea typeface="Aptos"/>
                        <a:cs typeface="Aptos"/>
                      </a:rPr>
                      <m:t>𝑐</m:t>
                    </m:r>
                    <m:r>
                      <a:rPr lang="ar-AE" sz="1350" b="0" i="1" dirty="0">
                        <a:solidFill>
                          <a:srgbClr val="172033"/>
                        </a:solidFill>
                        <a:latin typeface="Cambria Math" panose="02040503050406030204" pitchFamily="18" charset="0"/>
                        <a:ea typeface="Aptos"/>
                        <a:cs typeface="Aptos"/>
                      </a:rPr>
                      <m:t>)</m:t>
                    </m:r>
                  </m:oMath>
                </a14:m>
                <a:r>
                  <a:rPr lang="ar-AE" sz="1350" b="0" dirty="0">
                    <a:solidFill>
                      <a:srgbClr val="172033"/>
                    </a:solidFill>
                    <a:latin typeface="Aptos"/>
                    <a:ea typeface="Aptos"/>
                    <a:cs typeface="Aptos"/>
                  </a:rPr>
                  <a:t> </a:t>
                </a:r>
                <a14:m>
                  <m:oMath xmlns:m="http://schemas.openxmlformats.org/officeDocument/2006/math">
                    <m:r>
                      <a:rPr lang="en-US" sz="1350" b="0" i="1" dirty="0" smtClean="0">
                        <a:solidFill>
                          <a:srgbClr val="172033"/>
                        </a:solidFill>
                        <a:latin typeface="Cambria Math" panose="02040503050406030204" pitchFamily="18" charset="0"/>
                        <a:ea typeface="Aptos"/>
                        <a:cs typeface="Aptos"/>
                      </a:rPr>
                      <m:t>∝</m:t>
                    </m:r>
                    <m:sSub>
                      <m:sSubPr>
                        <m:ctrlPr>
                          <a:rPr lang="en-GB" sz="1350" b="0" i="1" dirty="0" smtClean="0">
                            <a:solidFill>
                              <a:srgbClr val="172033"/>
                            </a:solidFill>
                            <a:latin typeface="Cambria Math" panose="02040503050406030204" pitchFamily="18" charset="0"/>
                            <a:ea typeface="Aptos"/>
                            <a:cs typeface="Aptos"/>
                          </a:rPr>
                        </m:ctrlPr>
                      </m:sSubPr>
                      <m:e>
                        <m:r>
                          <a:rPr lang="en-GB" sz="1350" b="0" i="1" dirty="0" smtClean="0">
                            <a:solidFill>
                              <a:srgbClr val="172033"/>
                            </a:solidFill>
                            <a:latin typeface="Cambria Math" panose="02040503050406030204" pitchFamily="18" charset="0"/>
                            <a:ea typeface="Aptos"/>
                            <a:cs typeface="Aptos"/>
                          </a:rPr>
                          <m:t>𝑝</m:t>
                        </m:r>
                      </m:e>
                      <m:sub>
                        <m:r>
                          <a:rPr lang="en-GB" sz="1350" b="0" i="1" dirty="0" smtClean="0">
                            <a:solidFill>
                              <a:srgbClr val="172033"/>
                            </a:solidFill>
                            <a:latin typeface="Cambria Math" panose="02040503050406030204" pitchFamily="18" charset="0"/>
                            <a:ea typeface="Aptos"/>
                            <a:cs typeface="Aptos"/>
                          </a:rPr>
                          <m:t>𝜃</m:t>
                        </m:r>
                      </m:sub>
                    </m:sSub>
                    <m:d>
                      <m:dPr>
                        <m:endChr m:val="|"/>
                        <m:ctrlPr>
                          <a:rPr lang="en-GB" sz="1350" b="0" i="1" dirty="0" smtClean="0">
                            <a:solidFill>
                              <a:srgbClr val="172033"/>
                            </a:solidFill>
                            <a:latin typeface="Cambria Math" panose="02040503050406030204" pitchFamily="18" charset="0"/>
                            <a:ea typeface="Aptos"/>
                            <a:cs typeface="Aptos"/>
                          </a:rPr>
                        </m:ctrlPr>
                      </m:dPr>
                      <m:e>
                        <m:r>
                          <a:rPr lang="en-GB" sz="1350" b="0" i="1" dirty="0">
                            <a:solidFill>
                              <a:srgbClr val="172033"/>
                            </a:solidFill>
                            <a:latin typeface="Cambria Math" panose="02040503050406030204" pitchFamily="18" charset="0"/>
                            <a:ea typeface="Aptos"/>
                            <a:cs typeface="Aptos"/>
                          </a:rPr>
                          <m:t>𝐼</m:t>
                        </m:r>
                        <m:r>
                          <a:rPr lang="en-GB" sz="1350" b="0" i="1" dirty="0">
                            <a:solidFill>
                              <a:srgbClr val="172033"/>
                            </a:solidFill>
                            <a:latin typeface="Cambria Math" panose="02040503050406030204" pitchFamily="18" charset="0"/>
                            <a:ea typeface="Aptos"/>
                            <a:cs typeface="Aptos"/>
                          </a:rPr>
                          <m:t> </m:t>
                        </m:r>
                      </m:e>
                    </m:d>
                    <m:sSub>
                      <m:sSubPr>
                        <m:ctrlPr>
                          <a:rPr lang="en-GB" sz="1350" b="0" i="1" dirty="0" err="1">
                            <a:solidFill>
                              <a:srgbClr val="172033"/>
                            </a:solidFill>
                            <a:latin typeface="Cambria Math" panose="02040503050406030204" pitchFamily="18" charset="0"/>
                            <a:ea typeface="Aptos"/>
                            <a:cs typeface="Aptos"/>
                          </a:rPr>
                        </m:ctrlPr>
                      </m:sSubPr>
                      <m:e>
                        <m:r>
                          <a:rPr lang="en-GB" sz="1350" b="0" i="1" dirty="0" err="1">
                            <a:solidFill>
                              <a:srgbClr val="172033"/>
                            </a:solidFill>
                            <a:latin typeface="Cambria Math" panose="02040503050406030204" pitchFamily="18" charset="0"/>
                            <a:ea typeface="Aptos"/>
                            <a:cs typeface="Aptos"/>
                          </a:rPr>
                          <m:t>𝐼</m:t>
                        </m:r>
                      </m:e>
                      <m:sub>
                        <m:r>
                          <a:rPr lang="en-GB" sz="1350" b="0" i="1" dirty="0" err="1">
                            <a:solidFill>
                              <a:srgbClr val="172033"/>
                            </a:solidFill>
                            <a:latin typeface="Cambria Math" panose="02040503050406030204" pitchFamily="18" charset="0"/>
                            <a:ea typeface="Aptos"/>
                            <a:cs typeface="Aptos"/>
                          </a:rPr>
                          <m:t>𝑠𝑟𝑐</m:t>
                        </m:r>
                      </m:sub>
                    </m:sSub>
                    <m:r>
                      <a:rPr lang="en-GB" sz="1350" b="0" i="1" dirty="0" err="1">
                        <a:solidFill>
                          <a:srgbClr val="172033"/>
                        </a:solidFill>
                        <a:latin typeface="Cambria Math" panose="02040503050406030204" pitchFamily="18" charset="0"/>
                        <a:ea typeface="Aptos"/>
                        <a:cs typeface="Aptos"/>
                      </a:rPr>
                      <m:t>,</m:t>
                    </m:r>
                    <m:r>
                      <a:rPr lang="en-GB" sz="1350" b="0" i="1" dirty="0" err="1">
                        <a:solidFill>
                          <a:srgbClr val="172033"/>
                        </a:solidFill>
                        <a:latin typeface="Cambria Math" panose="02040503050406030204" pitchFamily="18" charset="0"/>
                        <a:ea typeface="Aptos"/>
                        <a:cs typeface="Aptos"/>
                      </a:rPr>
                      <m:t>𝑐</m:t>
                    </m:r>
                    <m:r>
                      <a:rPr lang="en-GB" sz="1350" b="0" i="1" dirty="0">
                        <a:solidFill>
                          <a:srgbClr val="172033"/>
                        </a:solidFill>
                        <a:latin typeface="Cambria Math" panose="02040503050406030204" pitchFamily="18" charset="0"/>
                        <a:ea typeface="Aptos"/>
                        <a:cs typeface="Aptos"/>
                      </a:rPr>
                      <m:t>) </m:t>
                    </m:r>
                    <m:r>
                      <m:rPr>
                        <m:sty m:val="p"/>
                      </m:rPr>
                      <a:rPr lang="en-GB" sz="1350" b="0" i="1" dirty="0" smtClean="0">
                        <a:solidFill>
                          <a:srgbClr val="172033"/>
                        </a:solidFill>
                        <a:latin typeface="Cambria Math" panose="02040503050406030204" pitchFamily="18" charset="0"/>
                        <a:ea typeface="Aptos"/>
                        <a:cs typeface="Aptos"/>
                      </a:rPr>
                      <m:t>exp</m:t>
                    </m:r>
                    <m:r>
                      <a:rPr lang="en-GB" sz="1350" b="0" i="1" dirty="0">
                        <a:solidFill>
                          <a:srgbClr val="172033"/>
                        </a:solidFill>
                        <a:latin typeface="Cambria Math" panose="02040503050406030204" pitchFamily="18" charset="0"/>
                        <a:ea typeface="Aptos"/>
                        <a:cs typeface="Aptos"/>
                      </a:rPr>
                      <m:t>⁡(</m:t>
                    </m:r>
                    <m:r>
                      <a:rPr lang="en-US" sz="1350" b="0" i="1" dirty="0" smtClean="0">
                        <a:solidFill>
                          <a:srgbClr val="172033"/>
                        </a:solidFill>
                        <a:latin typeface="Cambria Math" panose="02040503050406030204" pitchFamily="18" charset="0"/>
                        <a:ea typeface="Aptos"/>
                        <a:cs typeface="Aptos"/>
                      </a:rPr>
                      <m:t>𝛽</m:t>
                    </m:r>
                    <m:r>
                      <a:rPr lang="en-GB" sz="1350" b="0" i="1" dirty="0">
                        <a:solidFill>
                          <a:srgbClr val="172033"/>
                        </a:solidFill>
                        <a:latin typeface="Cambria Math" panose="02040503050406030204" pitchFamily="18" charset="0"/>
                        <a:ea typeface="Aptos"/>
                        <a:cs typeface="Aptos"/>
                      </a:rPr>
                      <m:t> </m:t>
                    </m:r>
                    <m:r>
                      <a:rPr lang="en-GB" sz="1350" b="0" i="1" dirty="0" err="1">
                        <a:solidFill>
                          <a:srgbClr val="172033"/>
                        </a:solidFill>
                        <a:latin typeface="Cambria Math" panose="02040503050406030204" pitchFamily="18" charset="0"/>
                        <a:ea typeface="Aptos"/>
                        <a:cs typeface="Aptos"/>
                      </a:rPr>
                      <m:t>𝑉𝑟𝑓</m:t>
                    </m:r>
                    <m:r>
                      <a:rPr lang="en-GB" sz="1350" b="0" i="1" dirty="0">
                        <a:solidFill>
                          <a:srgbClr val="172033"/>
                        </a:solidFill>
                        <a:latin typeface="Cambria Math" panose="02040503050406030204" pitchFamily="18" charset="0"/>
                        <a:ea typeface="Aptos"/>
                        <a:cs typeface="Aptos"/>
                      </a:rPr>
                      <m:t>(</m:t>
                    </m:r>
                    <m:sSub>
                      <m:sSubPr>
                        <m:ctrlPr>
                          <a:rPr lang="en-GB" sz="1350" b="0" i="1" dirty="0" err="1">
                            <a:solidFill>
                              <a:srgbClr val="172033"/>
                            </a:solidFill>
                            <a:latin typeface="Cambria Math" panose="02040503050406030204" pitchFamily="18" charset="0"/>
                            <a:ea typeface="Aptos"/>
                            <a:cs typeface="Aptos"/>
                          </a:rPr>
                        </m:ctrlPr>
                      </m:sSubPr>
                      <m:e>
                        <m:r>
                          <a:rPr lang="en-GB" sz="1350" b="0" i="1" dirty="0" err="1">
                            <a:solidFill>
                              <a:srgbClr val="172033"/>
                            </a:solidFill>
                            <a:latin typeface="Cambria Math" panose="02040503050406030204" pitchFamily="18" charset="0"/>
                            <a:ea typeface="Aptos"/>
                            <a:cs typeface="Aptos"/>
                          </a:rPr>
                          <m:t>𝐼</m:t>
                        </m:r>
                      </m:e>
                      <m:sub>
                        <m:r>
                          <a:rPr lang="en-GB" sz="1350" b="0" i="1" dirty="0" err="1">
                            <a:solidFill>
                              <a:srgbClr val="172033"/>
                            </a:solidFill>
                            <a:latin typeface="Cambria Math" panose="02040503050406030204" pitchFamily="18" charset="0"/>
                            <a:ea typeface="Aptos"/>
                            <a:cs typeface="Aptos"/>
                          </a:rPr>
                          <m:t>𝑠𝑟𝑐</m:t>
                        </m:r>
                      </m:sub>
                    </m:sSub>
                    <m:r>
                      <a:rPr lang="en-GB" sz="1350" b="0" i="1" dirty="0" err="1">
                        <a:solidFill>
                          <a:srgbClr val="172033"/>
                        </a:solidFill>
                        <a:latin typeface="Cambria Math" panose="02040503050406030204" pitchFamily="18" charset="0"/>
                        <a:ea typeface="Aptos"/>
                        <a:cs typeface="Aptos"/>
                      </a:rPr>
                      <m:t>,</m:t>
                    </m:r>
                    <m:r>
                      <a:rPr lang="en-GB" sz="1350" b="0" i="1" dirty="0" err="1">
                        <a:solidFill>
                          <a:srgbClr val="172033"/>
                        </a:solidFill>
                        <a:latin typeface="Cambria Math" panose="02040503050406030204" pitchFamily="18" charset="0"/>
                        <a:ea typeface="Aptos"/>
                        <a:cs typeface="Aptos"/>
                      </a:rPr>
                      <m:t>𝐼</m:t>
                    </m:r>
                    <m:r>
                      <a:rPr lang="en-GB" sz="1350" b="0" i="1" dirty="0" err="1">
                        <a:solidFill>
                          <a:srgbClr val="172033"/>
                        </a:solidFill>
                        <a:latin typeface="Cambria Math" panose="02040503050406030204" pitchFamily="18" charset="0"/>
                        <a:ea typeface="Aptos"/>
                        <a:cs typeface="Aptos"/>
                      </a:rPr>
                      <m:t>,</m:t>
                    </m:r>
                    <m:r>
                      <a:rPr lang="en-GB" sz="1350" b="0" i="1" dirty="0" err="1">
                        <a:solidFill>
                          <a:srgbClr val="172033"/>
                        </a:solidFill>
                        <a:latin typeface="Cambria Math" panose="02040503050406030204" pitchFamily="18" charset="0"/>
                        <a:ea typeface="Aptos"/>
                        <a:cs typeface="Aptos"/>
                      </a:rPr>
                      <m:t>𝑐</m:t>
                    </m:r>
                    <m:r>
                      <a:rPr lang="en-GB" sz="1350" b="0" i="1" dirty="0">
                        <a:solidFill>
                          <a:srgbClr val="172033"/>
                        </a:solidFill>
                        <a:latin typeface="Cambria Math" panose="02040503050406030204" pitchFamily="18" charset="0"/>
                        <a:ea typeface="Aptos"/>
                        <a:cs typeface="Aptos"/>
                      </a:rPr>
                      <m:t>))</m:t>
                    </m:r>
                  </m:oMath>
                </a14:m>
                <a:endParaRPr sz="1350" b="0" dirty="0">
                  <a:solidFill>
                    <a:srgbClr val="172033"/>
                  </a:solidFill>
                  <a:latin typeface="Aptos"/>
                  <a:ea typeface="Aptos"/>
                  <a:cs typeface="Aptos"/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5442EB3D-3232-414F-8002-D73FB106440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8164" y="2533650"/>
                <a:ext cx="4442460" cy="800100"/>
              </a:xfrm>
              <a:prstGeom prst="rect">
                <a:avLst/>
              </a:prstGeom>
              <a:blipFill>
                <a:blip r:embed="rId4"/>
                <a:stretch>
                  <a:fillRect l="-2329" t="-6818" r="-1507"/>
                </a:stretch>
              </a:blipFill>
              <a:ln w="0">
                <a:solidFill>
                  <a:srgbClr val="000000">
                    <a:alpha val="0"/>
                  </a:srgbClr>
                </a:solidFill>
                <a:prstDash val="solid"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Oval 12">
            <a:extLst>
              <a:ext uri="{FF2B5EF4-FFF2-40B4-BE49-F238E27FC236}">
                <a16:creationId xmlns:a16="http://schemas.microsoft.com/office/drawing/2014/main" id="{6DC46A6E-D257-4C2D-9170-9A5B4E7D73A8}"/>
              </a:ext>
            </a:extLst>
          </p:cNvPr>
          <p:cNvSpPr>
            <a:spLocks noGrp="1"/>
          </p:cNvSpPr>
          <p:nvPr/>
        </p:nvSpPr>
        <p:spPr>
          <a:xfrm>
            <a:off x="7225284" y="3448050"/>
            <a:ext cx="108162" cy="95250"/>
          </a:xfrm>
          <a:prstGeom prst="ellipse">
            <a:avLst/>
          </a:prstGeom>
          <a:solidFill>
            <a:srgbClr val="2F6FDB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64A25C2-6699-4CCB-8C65-9512543ED24A}"/>
              </a:ext>
            </a:extLst>
          </p:cNvPr>
          <p:cNvSpPr>
            <a:spLocks noGrp="1"/>
          </p:cNvSpPr>
          <p:nvPr/>
        </p:nvSpPr>
        <p:spPr>
          <a:xfrm>
            <a:off x="7408164" y="3371850"/>
            <a:ext cx="4442460" cy="8001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1350" b="0">
                <a:solidFill>
                  <a:srgbClr val="172033"/>
                </a:solidFill>
                <a:latin typeface="Aptos"/>
                <a:ea typeface="Aptos"/>
                <a:cs typeface="Aptos"/>
              </a:defRPr>
            </a:pPr>
            <a:r>
              <a:rPr sz="1350" b="0" dirty="0">
                <a:solidFill>
                  <a:srgbClr val="172033"/>
                </a:solidFill>
                <a:latin typeface="Aptos"/>
                <a:ea typeface="Aptos"/>
                <a:cs typeface="Aptos"/>
              </a:rPr>
              <a:t>For editing, acceptable mass may concentrate near one high-utility region</a:t>
            </a:r>
            <a:r>
              <a:rPr lang="en-US" sz="1350" b="0" dirty="0">
                <a:solidFill>
                  <a:srgbClr val="172033"/>
                </a:solidFill>
                <a:latin typeface="Aptos"/>
                <a:ea typeface="Aptos"/>
                <a:cs typeface="Aptos"/>
              </a:rPr>
              <a:t>. </a:t>
            </a:r>
            <a:r>
              <a:rPr lang="en-US" sz="1350" b="1" dirty="0">
                <a:solidFill>
                  <a:srgbClr val="172033"/>
                </a:solidFill>
                <a:latin typeface="Aptos"/>
                <a:ea typeface="Aptos"/>
                <a:cs typeface="Aptos"/>
              </a:rPr>
              <a:t>We want a single good sample.</a:t>
            </a:r>
            <a:endParaRPr sz="1350" b="1" dirty="0">
              <a:solidFill>
                <a:srgbClr val="172033"/>
              </a:solidFill>
              <a:latin typeface="Aptos"/>
              <a:ea typeface="Aptos"/>
              <a:cs typeface="Apto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8656D17-1782-7A6C-880E-D4A14864B9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6496" y="1367409"/>
            <a:ext cx="6173997" cy="3474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677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C1289567-469A-4368-B256-371F5FE5B87D}"/>
              </a:ext>
            </a:extLst>
          </p:cNvPr>
          <p:cNvSpPr>
            <a:spLocks noGrp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AFBFD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7850C93-90AD-4F5B-A935-AD3BF12058D2}"/>
              </a:ext>
            </a:extLst>
          </p:cNvPr>
          <p:cNvSpPr>
            <a:spLocks noGrp="1"/>
          </p:cNvSpPr>
          <p:nvPr/>
        </p:nvSpPr>
        <p:spPr>
          <a:xfrm>
            <a:off x="0" y="0"/>
            <a:ext cx="12192000" cy="76200"/>
          </a:xfrm>
          <a:prstGeom prst="rect">
            <a:avLst/>
          </a:prstGeom>
          <a:solidFill>
            <a:srgbClr val="2F6FDB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3C2F164-74CF-4299-B1D5-0FC8E80013F3}"/>
              </a:ext>
            </a:extLst>
          </p:cNvPr>
          <p:cNvSpPr>
            <a:spLocks noGrp="1"/>
          </p:cNvSpPr>
          <p:nvPr/>
        </p:nvSpPr>
        <p:spPr>
          <a:xfrm>
            <a:off x="552450" y="228600"/>
            <a:ext cx="2000250" cy="1905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900" b="1">
                <a:solidFill>
                  <a:srgbClr val="2F6FDB"/>
                </a:solidFill>
                <a:latin typeface="Aptos"/>
                <a:ea typeface="Aptos"/>
                <a:cs typeface="Aptos"/>
              </a:defRPr>
            </a:pPr>
            <a:r>
              <a:rPr sz="900" b="1">
                <a:solidFill>
                  <a:srgbClr val="2F6FDB"/>
                </a:solidFill>
                <a:latin typeface="Aptos"/>
                <a:ea typeface="Aptos"/>
                <a:cs typeface="Aptos"/>
              </a:rPr>
              <a:t>DECISION VIEW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52B16FA-E9AB-49AF-B691-7978E5866B89}"/>
              </a:ext>
            </a:extLst>
          </p:cNvPr>
          <p:cNvSpPr>
            <a:spLocks noGrp="1"/>
          </p:cNvSpPr>
          <p:nvPr/>
        </p:nvSpPr>
        <p:spPr>
          <a:xfrm>
            <a:off x="552450" y="457200"/>
            <a:ext cx="9429750" cy="5524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2250" b="1">
                <a:solidFill>
                  <a:srgbClr val="172033"/>
                </a:solidFill>
                <a:latin typeface="Aptos Display"/>
                <a:ea typeface="Aptos Display"/>
                <a:cs typeface="Aptos Display"/>
              </a:defRPr>
            </a:pPr>
            <a:r>
              <a:rPr sz="2250" b="1">
                <a:solidFill>
                  <a:srgbClr val="172033"/>
                </a:solidFill>
                <a:latin typeface="Aptos Display"/>
                <a:ea typeface="Aptos Display"/>
                <a:cs typeface="Aptos Display"/>
              </a:rPr>
              <a:t>Best-of-N brute-forces the mode; ADE-CoT searches sequentially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DAEB1D0-1ACC-40C7-902A-F9A7B6CA9B8F}"/>
              </a:ext>
            </a:extLst>
          </p:cNvPr>
          <p:cNvSpPr>
            <a:spLocks noGrp="1"/>
          </p:cNvSpPr>
          <p:nvPr/>
        </p:nvSpPr>
        <p:spPr>
          <a:xfrm>
            <a:off x="552450" y="6515100"/>
            <a:ext cx="7905750" cy="1714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788" b="0">
                <a:solidFill>
                  <a:srgbClr val="7A8494"/>
                </a:solidFill>
                <a:latin typeface="Aptos"/>
                <a:ea typeface="Aptos"/>
                <a:cs typeface="Aptos"/>
              </a:defRPr>
            </a:pPr>
            <a:r>
              <a:rPr sz="788" b="0">
                <a:solidFill>
                  <a:srgbClr val="7A8494"/>
                </a:solidFill>
                <a:latin typeface="Aptos"/>
                <a:ea typeface="Aptos"/>
                <a:cs typeface="Aptos"/>
              </a:rPr>
              <a:t>Nanye Ma et al., Scaling Inference Time Compute for Diffusion Models, CVPR 2025; Xiangyan Qu et al., From Scale to Speed, arXiv 2026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9AA869D-746D-4FC9-9C80-8D3B2A3A9118}"/>
              </a:ext>
            </a:extLst>
          </p:cNvPr>
          <p:cNvSpPr>
            <a:spLocks noGrp="1"/>
          </p:cNvSpPr>
          <p:nvPr/>
        </p:nvSpPr>
        <p:spPr>
          <a:xfrm>
            <a:off x="11049000" y="6515100"/>
            <a:ext cx="609600" cy="1714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r">
              <a:defRPr sz="788" b="0">
                <a:solidFill>
                  <a:srgbClr val="7A8494"/>
                </a:solidFill>
                <a:latin typeface="Aptos"/>
                <a:ea typeface="Aptos"/>
                <a:cs typeface="Aptos"/>
              </a:defRPr>
            </a:pPr>
            <a:r>
              <a:rPr sz="788" b="0">
                <a:solidFill>
                  <a:srgbClr val="7A8494"/>
                </a:solidFill>
                <a:latin typeface="Aptos"/>
                <a:ea typeface="Aptos"/>
                <a:cs typeface="Aptos"/>
              </a:rPr>
              <a:t>18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51C4FD0-B20C-4B45-8175-4C6C3522AB73}"/>
              </a:ext>
            </a:extLst>
          </p:cNvPr>
          <p:cNvSpPr>
            <a:spLocks noGrp="1"/>
          </p:cNvSpPr>
          <p:nvPr/>
        </p:nvSpPr>
        <p:spPr>
          <a:xfrm>
            <a:off x="7810500" y="1771650"/>
            <a:ext cx="95250" cy="95250"/>
          </a:xfrm>
          <a:prstGeom prst="ellipse">
            <a:avLst/>
          </a:prstGeom>
          <a:solidFill>
            <a:srgbClr val="2F6FDB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15BB6106-1958-4A1B-A647-567D92C49974}"/>
                  </a:ext>
                </a:extLst>
              </p:cNvPr>
              <p:cNvSpPr>
                <a:spLocks noGrp="1"/>
              </p:cNvSpPr>
              <p:nvPr/>
            </p:nvSpPr>
            <p:spPr>
              <a:xfrm>
                <a:off x="8039100" y="1695450"/>
                <a:ext cx="3200400" cy="800100"/>
              </a:xfrm>
              <a:prstGeom prst="rect">
                <a:avLst/>
              </a:prstGeom>
              <a:solidFill>
                <a:srgbClr val="000000">
                  <a:alpha val="0"/>
                </a:srgbClr>
              </a:solidFill>
              <a:ln w="0">
                <a:solidFill>
                  <a:srgbClr val="000000">
                    <a:alpha val="0"/>
                  </a:srgbClr>
                </a:solidFill>
                <a:prstDash val="solid"/>
              </a:ln>
            </p:spPr>
            <p:txBody>
              <a:bodyPr lIns="0" tIns="0" rIns="0" bIns="0" anchor="t"/>
              <a:lstStyle/>
              <a:p>
                <a:pPr algn="l">
                  <a:defRPr sz="1350" b="0">
                    <a:solidFill>
                      <a:srgbClr val="172033"/>
                    </a:solidFill>
                    <a:latin typeface="Aptos"/>
                    <a:ea typeface="Aptos"/>
                    <a:cs typeface="Aptos"/>
                  </a:defRPr>
                </a:pPr>
                <a:r>
                  <a:rPr lang="en-GB" sz="1350" b="0" dirty="0">
                    <a:solidFill>
                      <a:srgbClr val="172033"/>
                    </a:solidFill>
                    <a:latin typeface="Aptos"/>
                    <a:ea typeface="Aptos"/>
                    <a:cs typeface="Aptos"/>
                  </a:rPr>
                  <a:t>Best-of-N: sample N candidates, then choose </a:t>
                </a:r>
                <a14:m>
                  <m:oMath xmlns:m="http://schemas.openxmlformats.org/officeDocument/2006/math">
                    <m:r>
                      <a:rPr lang="en-GB" sz="1350" b="0" i="1" dirty="0" smtClean="0">
                        <a:solidFill>
                          <a:srgbClr val="172033"/>
                        </a:solidFill>
                        <a:latin typeface="Cambria Math" panose="02040503050406030204" pitchFamily="18" charset="0"/>
                        <a:ea typeface="Aptos"/>
                        <a:cs typeface="Aptos"/>
                      </a:rPr>
                      <m:t>𝑎𝑟𝑔𝑚𝑎</m:t>
                    </m:r>
                    <m:sSub>
                      <m:sSubPr>
                        <m:ctrlPr>
                          <a:rPr lang="ar-AE" sz="1350" b="0" i="1" dirty="0" smtClean="0">
                            <a:solidFill>
                              <a:srgbClr val="172033"/>
                            </a:solidFill>
                            <a:latin typeface="Cambria Math" panose="02040503050406030204" pitchFamily="18" charset="0"/>
                            <a:ea typeface="Aptos"/>
                            <a:cs typeface="Aptos"/>
                          </a:rPr>
                        </m:ctrlPr>
                      </m:sSubPr>
                      <m:e>
                        <m:r>
                          <a:rPr lang="ar-AE" sz="1350" b="0" i="1" dirty="0" smtClean="0">
                            <a:solidFill>
                              <a:srgbClr val="172033"/>
                            </a:solidFill>
                            <a:latin typeface="Cambria Math" panose="02040503050406030204" pitchFamily="18" charset="0"/>
                            <a:ea typeface="Aptos"/>
                            <a:cs typeface="Aptos"/>
                          </a:rPr>
                          <m:t>𝑥</m:t>
                        </m:r>
                      </m:e>
                      <m:sub>
                        <m:r>
                          <a:rPr lang="ar-AE" sz="1350" b="0" i="1" dirty="0" smtClean="0">
                            <a:solidFill>
                              <a:srgbClr val="172033"/>
                            </a:solidFill>
                            <a:latin typeface="Cambria Math" panose="02040503050406030204" pitchFamily="18" charset="0"/>
                            <a:ea typeface="Aptos"/>
                            <a:cs typeface="Aptos"/>
                          </a:rPr>
                          <m:t>𝑖</m:t>
                        </m:r>
                        <m:r>
                          <a:rPr lang="ar-AE" sz="1350" b="0" i="1" dirty="0" smtClean="0">
                            <a:solidFill>
                              <a:srgbClr val="172033"/>
                            </a:solidFill>
                            <a:latin typeface="Cambria Math" panose="02040503050406030204" pitchFamily="18" charset="0"/>
                            <a:ea typeface="Aptos"/>
                            <a:cs typeface="Aptos"/>
                          </a:rPr>
                          <m:t>  </m:t>
                        </m:r>
                      </m:sub>
                    </m:sSub>
                    <m:r>
                      <a:rPr lang="ar-AE" sz="1350" b="0" i="1" dirty="0" err="1">
                        <a:solidFill>
                          <a:srgbClr val="172033"/>
                        </a:solidFill>
                        <a:latin typeface="Cambria Math" panose="02040503050406030204" pitchFamily="18" charset="0"/>
                        <a:ea typeface="Aptos"/>
                        <a:cs typeface="Aptos"/>
                      </a:rPr>
                      <m:t>𝑉𝑟𝑓</m:t>
                    </m:r>
                    <m:d>
                      <m:dPr>
                        <m:ctrlPr>
                          <a:rPr lang="ar-AE" sz="1350" b="0" i="1" dirty="0">
                            <a:solidFill>
                              <a:srgbClr val="172033"/>
                            </a:solidFill>
                            <a:latin typeface="Cambria Math" panose="02040503050406030204" pitchFamily="18" charset="0"/>
                            <a:ea typeface="Aptos"/>
                            <a:cs typeface="Aptos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ar-AE" sz="1350" b="0" i="1" dirty="0" err="1">
                                <a:solidFill>
                                  <a:srgbClr val="172033"/>
                                </a:solidFill>
                                <a:latin typeface="Cambria Math" panose="02040503050406030204" pitchFamily="18" charset="0"/>
                                <a:ea typeface="Aptos"/>
                                <a:cs typeface="Aptos"/>
                              </a:rPr>
                            </m:ctrlPr>
                          </m:sSubPr>
                          <m:e>
                            <m:r>
                              <a:rPr lang="ar-AE" sz="1350" b="0" i="1" dirty="0" err="1">
                                <a:solidFill>
                                  <a:srgbClr val="172033"/>
                                </a:solidFill>
                                <a:latin typeface="Cambria Math" panose="02040503050406030204" pitchFamily="18" charset="0"/>
                                <a:ea typeface="Aptos"/>
                                <a:cs typeface="Aptos"/>
                              </a:rPr>
                              <m:t>𝐼</m:t>
                            </m:r>
                          </m:e>
                          <m:sub>
                            <m:r>
                              <a:rPr lang="ar-AE" sz="1350" b="0" i="1" dirty="0" err="1">
                                <a:solidFill>
                                  <a:srgbClr val="172033"/>
                                </a:solidFill>
                                <a:latin typeface="Cambria Math" panose="02040503050406030204" pitchFamily="18" charset="0"/>
                                <a:ea typeface="Aptos"/>
                                <a:cs typeface="Aptos"/>
                              </a:rPr>
                              <m:t>𝑠𝑟𝑐</m:t>
                            </m:r>
                          </m:sub>
                        </m:sSub>
                        <m:r>
                          <a:rPr lang="ar-AE" sz="1350" b="0" i="1" dirty="0" err="1">
                            <a:solidFill>
                              <a:srgbClr val="172033"/>
                            </a:solidFill>
                            <a:latin typeface="Cambria Math" panose="02040503050406030204" pitchFamily="18" charset="0"/>
                            <a:ea typeface="Aptos"/>
                            <a:cs typeface="Aptos"/>
                          </a:rPr>
                          <m:t>,</m:t>
                        </m:r>
                        <m:sSub>
                          <m:sSubPr>
                            <m:ctrlPr>
                              <a:rPr lang="ar-AE" sz="1350" b="0" i="1" dirty="0" err="1">
                                <a:solidFill>
                                  <a:srgbClr val="172033"/>
                                </a:solidFill>
                                <a:latin typeface="Cambria Math" panose="02040503050406030204" pitchFamily="18" charset="0"/>
                                <a:ea typeface="Aptos"/>
                                <a:cs typeface="Aptos"/>
                              </a:rPr>
                            </m:ctrlPr>
                          </m:sSubPr>
                          <m:e>
                            <m:r>
                              <a:rPr lang="ar-AE" sz="1350" b="0" i="1" dirty="0" err="1">
                                <a:solidFill>
                                  <a:srgbClr val="172033"/>
                                </a:solidFill>
                                <a:latin typeface="Cambria Math" panose="02040503050406030204" pitchFamily="18" charset="0"/>
                                <a:ea typeface="Aptos"/>
                                <a:cs typeface="Aptos"/>
                              </a:rPr>
                              <m:t>𝐼</m:t>
                            </m:r>
                          </m:e>
                          <m:sub>
                            <m:r>
                              <a:rPr lang="ar-AE" sz="1350" b="0" i="1" dirty="0" err="1">
                                <a:solidFill>
                                  <a:srgbClr val="172033"/>
                                </a:solidFill>
                                <a:latin typeface="Cambria Math" panose="02040503050406030204" pitchFamily="18" charset="0"/>
                                <a:ea typeface="Aptos"/>
                                <a:cs typeface="Aptos"/>
                              </a:rPr>
                              <m:t>𝑖</m:t>
                            </m:r>
                          </m:sub>
                        </m:sSub>
                        <m:r>
                          <a:rPr lang="ar-AE" sz="1350" b="0" i="1" dirty="0" err="1">
                            <a:solidFill>
                              <a:srgbClr val="172033"/>
                            </a:solidFill>
                            <a:latin typeface="Cambria Math" panose="02040503050406030204" pitchFamily="18" charset="0"/>
                            <a:ea typeface="Aptos"/>
                            <a:cs typeface="Aptos"/>
                          </a:rPr>
                          <m:t>,</m:t>
                        </m:r>
                        <m:r>
                          <a:rPr lang="ar-AE" sz="1350" b="0" i="1" dirty="0" err="1">
                            <a:solidFill>
                              <a:srgbClr val="172033"/>
                            </a:solidFill>
                            <a:latin typeface="Cambria Math" panose="02040503050406030204" pitchFamily="18" charset="0"/>
                            <a:ea typeface="Aptos"/>
                            <a:cs typeface="Aptos"/>
                          </a:rPr>
                          <m:t>𝑐</m:t>
                        </m:r>
                      </m:e>
                    </m:d>
                  </m:oMath>
                </a14:m>
                <a:endParaRPr sz="1350" b="0" dirty="0">
                  <a:solidFill>
                    <a:srgbClr val="172033"/>
                  </a:solidFill>
                  <a:latin typeface="Aptos"/>
                  <a:ea typeface="Aptos"/>
                  <a:cs typeface="Aptos"/>
                </a:endParaRP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15BB6106-1958-4A1B-A647-567D92C4997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9100" y="1695450"/>
                <a:ext cx="3200400" cy="800100"/>
              </a:xfrm>
              <a:prstGeom prst="rect">
                <a:avLst/>
              </a:prstGeom>
              <a:blipFill>
                <a:blip r:embed="rId3"/>
                <a:stretch>
                  <a:fillRect l="-3422" t="-6818"/>
                </a:stretch>
              </a:blipFill>
              <a:ln w="0">
                <a:solidFill>
                  <a:srgbClr val="000000">
                    <a:alpha val="0"/>
                  </a:srgbClr>
                </a:solidFill>
                <a:prstDash val="solid"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Oval 10">
            <a:extLst>
              <a:ext uri="{FF2B5EF4-FFF2-40B4-BE49-F238E27FC236}">
                <a16:creationId xmlns:a16="http://schemas.microsoft.com/office/drawing/2014/main" id="{E9BDCA30-6EDD-4466-90A3-5E3E97D548AC}"/>
              </a:ext>
            </a:extLst>
          </p:cNvPr>
          <p:cNvSpPr>
            <a:spLocks noGrp="1"/>
          </p:cNvSpPr>
          <p:nvPr/>
        </p:nvSpPr>
        <p:spPr>
          <a:xfrm>
            <a:off x="7810500" y="2609850"/>
            <a:ext cx="95250" cy="95250"/>
          </a:xfrm>
          <a:prstGeom prst="ellipse">
            <a:avLst/>
          </a:prstGeom>
          <a:solidFill>
            <a:srgbClr val="2F6FDB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5442EB3D-3232-414F-8002-D73FB106440D}"/>
                  </a:ext>
                </a:extLst>
              </p:cNvPr>
              <p:cNvSpPr>
                <a:spLocks noGrp="1"/>
              </p:cNvSpPr>
              <p:nvPr/>
            </p:nvSpPr>
            <p:spPr>
              <a:xfrm>
                <a:off x="8039100" y="2533650"/>
                <a:ext cx="3200400" cy="800100"/>
              </a:xfrm>
              <a:prstGeom prst="rect">
                <a:avLst/>
              </a:prstGeom>
              <a:solidFill>
                <a:srgbClr val="000000">
                  <a:alpha val="0"/>
                </a:srgbClr>
              </a:solidFill>
              <a:ln w="0">
                <a:solidFill>
                  <a:srgbClr val="000000">
                    <a:alpha val="0"/>
                  </a:srgbClr>
                </a:solidFill>
                <a:prstDash val="solid"/>
              </a:ln>
            </p:spPr>
            <p:txBody>
              <a:bodyPr lIns="0" tIns="0" rIns="0" bIns="0" anchor="t"/>
              <a:lstStyle/>
              <a:p>
                <a:pPr algn="l">
                  <a:defRPr sz="1350" b="0">
                    <a:solidFill>
                      <a:srgbClr val="172033"/>
                    </a:solidFill>
                    <a:latin typeface="Aptos"/>
                    <a:ea typeface="Aptos"/>
                    <a:cs typeface="Aptos"/>
                  </a:defRPr>
                </a:pPr>
                <a:r>
                  <a:rPr sz="1350" b="0" dirty="0">
                    <a:solidFill>
                      <a:srgbClr val="172033"/>
                    </a:solidFill>
                    <a:latin typeface="Aptos"/>
                    <a:ea typeface="Aptos"/>
                    <a:cs typeface="Aptos"/>
                  </a:rPr>
                  <a:t>ADE-</a:t>
                </a:r>
                <a:r>
                  <a:rPr sz="1350" b="0" dirty="0" err="1">
                    <a:solidFill>
                      <a:srgbClr val="172033"/>
                    </a:solidFill>
                    <a:latin typeface="Aptos"/>
                    <a:ea typeface="Aptos"/>
                    <a:cs typeface="Aptos"/>
                  </a:rPr>
                  <a:t>CoT</a:t>
                </a:r>
                <a:r>
                  <a:rPr sz="1350" b="0" dirty="0">
                    <a:solidFill>
                      <a:srgbClr val="172033"/>
                    </a:solidFill>
                    <a:latin typeface="Aptos"/>
                    <a:ea typeface="Aptos"/>
                    <a:cs typeface="Aptos"/>
                  </a:rPr>
                  <a:t>: estimate difficulty, prune low-potential paths, then stop after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350" b="0" i="1" dirty="0" smtClean="0">
                            <a:solidFill>
                              <a:srgbClr val="172033"/>
                            </a:solidFill>
                            <a:latin typeface="Cambria Math" panose="02040503050406030204" pitchFamily="18" charset="0"/>
                            <a:ea typeface="Aptos"/>
                            <a:cs typeface="Aptos"/>
                          </a:rPr>
                        </m:ctrlPr>
                      </m:sSubPr>
                      <m:e>
                        <m:r>
                          <a:rPr lang="en-GB" sz="1350" b="0" i="1" dirty="0" smtClean="0">
                            <a:solidFill>
                              <a:srgbClr val="172033"/>
                            </a:solidFill>
                            <a:latin typeface="Cambria Math" panose="02040503050406030204" pitchFamily="18" charset="0"/>
                            <a:ea typeface="Aptos"/>
                            <a:cs typeface="Aptos"/>
                          </a:rPr>
                          <m:t>𝑁</m:t>
                        </m:r>
                      </m:e>
                      <m:sub>
                        <m:r>
                          <a:rPr lang="en-GB" sz="1350" b="0" i="1" dirty="0" smtClean="0">
                            <a:solidFill>
                              <a:srgbClr val="172033"/>
                            </a:solidFill>
                            <a:latin typeface="Cambria Math" panose="02040503050406030204" pitchFamily="18" charset="0"/>
                            <a:ea typeface="Aptos"/>
                            <a:cs typeface="Aptos"/>
                          </a:rPr>
                          <m:t>h</m:t>
                        </m:r>
                        <m:r>
                          <a:rPr lang="en-GB" sz="1350" b="0" i="1" dirty="0" smtClean="0">
                            <a:solidFill>
                              <a:srgbClr val="172033"/>
                            </a:solidFill>
                            <a:latin typeface="Cambria Math" panose="02040503050406030204" pitchFamily="18" charset="0"/>
                            <a:ea typeface="Aptos"/>
                            <a:cs typeface="Aptos"/>
                          </a:rPr>
                          <m:t>𝑖𝑔</m:t>
                        </m:r>
                        <m:r>
                          <a:rPr lang="en-GB" sz="1350" b="0" i="1" dirty="0" smtClean="0">
                            <a:solidFill>
                              <a:srgbClr val="172033"/>
                            </a:solidFill>
                            <a:latin typeface="Cambria Math" panose="02040503050406030204" pitchFamily="18" charset="0"/>
                            <a:ea typeface="Aptos"/>
                            <a:cs typeface="Aptos"/>
                          </a:rPr>
                          <m:t>h</m:t>
                        </m:r>
                      </m:sub>
                    </m:sSub>
                  </m:oMath>
                </a14:m>
                <a:r>
                  <a:rPr lang="en-US" sz="1350" b="0" dirty="0">
                    <a:solidFill>
                      <a:srgbClr val="172033"/>
                    </a:solidFill>
                    <a:latin typeface="Aptos"/>
                    <a:ea typeface="Aptos"/>
                    <a:cs typeface="Aptos"/>
                  </a:rPr>
                  <a:t> </a:t>
                </a:r>
                <a:r>
                  <a:rPr sz="1350" b="0" dirty="0">
                    <a:solidFill>
                      <a:srgbClr val="172033"/>
                    </a:solidFill>
                    <a:latin typeface="Aptos"/>
                    <a:ea typeface="Aptos"/>
                    <a:cs typeface="Aptos"/>
                  </a:rPr>
                  <a:t>aligned edits</a:t>
                </a: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5442EB3D-3232-414F-8002-D73FB106440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9100" y="2533650"/>
                <a:ext cx="3200400" cy="800100"/>
              </a:xfrm>
              <a:prstGeom prst="rect">
                <a:avLst/>
              </a:prstGeom>
              <a:blipFill>
                <a:blip r:embed="rId4"/>
                <a:stretch>
                  <a:fillRect l="-3422" t="-6818"/>
                </a:stretch>
              </a:blipFill>
              <a:ln w="0">
                <a:solidFill>
                  <a:srgbClr val="000000">
                    <a:alpha val="0"/>
                  </a:srgbClr>
                </a:solidFill>
                <a:prstDash val="solid"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Oval 12">
            <a:extLst>
              <a:ext uri="{FF2B5EF4-FFF2-40B4-BE49-F238E27FC236}">
                <a16:creationId xmlns:a16="http://schemas.microsoft.com/office/drawing/2014/main" id="{6DC46A6E-D257-4C2D-9170-9A5B4E7D73A8}"/>
              </a:ext>
            </a:extLst>
          </p:cNvPr>
          <p:cNvSpPr>
            <a:spLocks noGrp="1"/>
          </p:cNvSpPr>
          <p:nvPr/>
        </p:nvSpPr>
        <p:spPr>
          <a:xfrm>
            <a:off x="7810500" y="3448050"/>
            <a:ext cx="95250" cy="95250"/>
          </a:xfrm>
          <a:prstGeom prst="ellipse">
            <a:avLst/>
          </a:prstGeom>
          <a:solidFill>
            <a:srgbClr val="2F6FDB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64A25C2-6699-4CCB-8C65-9512543ED24A}"/>
              </a:ext>
            </a:extLst>
          </p:cNvPr>
          <p:cNvSpPr>
            <a:spLocks noGrp="1"/>
          </p:cNvSpPr>
          <p:nvPr/>
        </p:nvSpPr>
        <p:spPr>
          <a:xfrm>
            <a:off x="8039100" y="3371850"/>
            <a:ext cx="3200400" cy="8001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1350" b="0">
                <a:solidFill>
                  <a:srgbClr val="172033"/>
                </a:solidFill>
                <a:latin typeface="Aptos"/>
                <a:ea typeface="Aptos"/>
                <a:cs typeface="Aptos"/>
              </a:defRPr>
            </a:pPr>
            <a:r>
              <a:rPr sz="1350" b="0">
                <a:solidFill>
                  <a:srgbClr val="172033"/>
                </a:solidFill>
                <a:latin typeface="Aptos"/>
                <a:ea typeface="Aptos"/>
                <a:cs typeface="Aptos"/>
              </a:rPr>
              <a:t>Statistical analogue: spend samples where high-utility mass is still uncertain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D962010C-F8A7-E488-6662-C78EBA298B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2450" y="1350264"/>
            <a:ext cx="6173997" cy="3474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677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829953C5-DB2A-41BF-9AC9-6492334BC1AD}"/>
              </a:ext>
            </a:extLst>
          </p:cNvPr>
          <p:cNvSpPr>
            <a:spLocks noGrp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AFBFD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213D65F-68CB-4C86-AFA3-97D95881AA3C}"/>
              </a:ext>
            </a:extLst>
          </p:cNvPr>
          <p:cNvSpPr>
            <a:spLocks noGrp="1"/>
          </p:cNvSpPr>
          <p:nvPr/>
        </p:nvSpPr>
        <p:spPr>
          <a:xfrm>
            <a:off x="0" y="0"/>
            <a:ext cx="12192000" cy="76200"/>
          </a:xfrm>
          <a:prstGeom prst="rect">
            <a:avLst/>
          </a:prstGeom>
          <a:solidFill>
            <a:srgbClr val="2F6FDB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EC16AFF-C8B6-43D3-8F0D-6CD79BE006CB}"/>
              </a:ext>
            </a:extLst>
          </p:cNvPr>
          <p:cNvSpPr>
            <a:spLocks noGrp="1"/>
          </p:cNvSpPr>
          <p:nvPr/>
        </p:nvSpPr>
        <p:spPr>
          <a:xfrm>
            <a:off x="552450" y="228600"/>
            <a:ext cx="2000250" cy="1905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900" b="1">
                <a:solidFill>
                  <a:srgbClr val="2F6FDB"/>
                </a:solidFill>
                <a:latin typeface="Aptos"/>
                <a:ea typeface="Aptos"/>
                <a:cs typeface="Aptos"/>
              </a:defRPr>
            </a:pPr>
            <a:r>
              <a:rPr sz="900" b="1">
                <a:solidFill>
                  <a:srgbClr val="2F6FDB"/>
                </a:solidFill>
                <a:latin typeface="Aptos"/>
                <a:ea typeface="Aptos"/>
                <a:cs typeface="Aptos"/>
              </a:rPr>
              <a:t>THESIS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A0018B5-2DF5-4DE1-9EE2-BCC80B1D5687}"/>
              </a:ext>
            </a:extLst>
          </p:cNvPr>
          <p:cNvSpPr>
            <a:spLocks noGrp="1"/>
          </p:cNvSpPr>
          <p:nvPr/>
        </p:nvSpPr>
        <p:spPr>
          <a:xfrm>
            <a:off x="552450" y="457200"/>
            <a:ext cx="9429750" cy="5524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2250" b="1">
                <a:solidFill>
                  <a:srgbClr val="172033"/>
                </a:solidFill>
                <a:latin typeface="Aptos Display"/>
                <a:ea typeface="Aptos Display"/>
                <a:cs typeface="Aptos Display"/>
              </a:defRPr>
            </a:pPr>
            <a:r>
              <a:rPr sz="2250" b="1">
                <a:solidFill>
                  <a:srgbClr val="172033"/>
                </a:solidFill>
                <a:latin typeface="Aptos Display"/>
                <a:ea typeface="Aptos Display"/>
                <a:cs typeface="Aptos Display"/>
              </a:rPr>
              <a:t>ADE-CoT replaces fixed sampling scale with adaptive compute allocation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CEFD54B-17B4-4837-8D74-A57C5EFFF5BF}"/>
              </a:ext>
            </a:extLst>
          </p:cNvPr>
          <p:cNvSpPr>
            <a:spLocks noGrp="1"/>
          </p:cNvSpPr>
          <p:nvPr/>
        </p:nvSpPr>
        <p:spPr>
          <a:xfrm>
            <a:off x="552450" y="6515100"/>
            <a:ext cx="7905750" cy="1714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788" b="0">
                <a:solidFill>
                  <a:srgbClr val="7A8494"/>
                </a:solidFill>
                <a:latin typeface="Aptos"/>
                <a:ea typeface="Aptos"/>
                <a:cs typeface="Aptos"/>
              </a:defRPr>
            </a:pPr>
            <a:r>
              <a:rPr sz="788" b="0">
                <a:solidFill>
                  <a:srgbClr val="7A8494"/>
                </a:solidFill>
                <a:latin typeface="Aptos"/>
                <a:ea typeface="Aptos"/>
                <a:cs typeface="Aptos"/>
              </a:rPr>
              <a:t>Xiangyan Qu et al., From Scale to Speed: Adaptive Test-Time Scaling for Image Editing, arXiv 2026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174B414-6217-4AF2-A4F6-44FFC6CC096E}"/>
              </a:ext>
            </a:extLst>
          </p:cNvPr>
          <p:cNvSpPr>
            <a:spLocks noGrp="1"/>
          </p:cNvSpPr>
          <p:nvPr/>
        </p:nvSpPr>
        <p:spPr>
          <a:xfrm>
            <a:off x="11049000" y="6515100"/>
            <a:ext cx="609600" cy="1714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r">
              <a:defRPr sz="788" b="0">
                <a:solidFill>
                  <a:srgbClr val="7A8494"/>
                </a:solidFill>
                <a:latin typeface="Aptos"/>
                <a:ea typeface="Aptos"/>
                <a:cs typeface="Aptos"/>
              </a:defRPr>
            </a:pPr>
            <a:r>
              <a:rPr sz="788" b="0">
                <a:solidFill>
                  <a:srgbClr val="7A8494"/>
                </a:solidFill>
                <a:latin typeface="Aptos"/>
                <a:ea typeface="Aptos"/>
                <a:cs typeface="Aptos"/>
              </a:rPr>
              <a:t>19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3250AA5-A547-4594-9C8C-26C9A7A84E69}"/>
              </a:ext>
            </a:extLst>
          </p:cNvPr>
          <p:cNvSpPr>
            <a:spLocks noGrp="1"/>
          </p:cNvSpPr>
          <p:nvPr/>
        </p:nvSpPr>
        <p:spPr>
          <a:xfrm>
            <a:off x="781050" y="2000250"/>
            <a:ext cx="3143250" cy="2333625"/>
          </a:xfrm>
          <a:prstGeom prst="rect">
            <a:avLst/>
          </a:prstGeom>
          <a:solidFill>
            <a:srgbClr val="FFFFFF"/>
          </a:solidFill>
          <a:ln w="9525">
            <a:solidFill>
              <a:srgbClr val="C9D2E1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D7A26A3-FE95-4860-9722-0BC1DDB9CAD4}"/>
              </a:ext>
            </a:extLst>
          </p:cNvPr>
          <p:cNvSpPr>
            <a:spLocks noGrp="1"/>
          </p:cNvSpPr>
          <p:nvPr/>
        </p:nvSpPr>
        <p:spPr>
          <a:xfrm>
            <a:off x="781050" y="2000250"/>
            <a:ext cx="57150" cy="2333625"/>
          </a:xfrm>
          <a:prstGeom prst="rect">
            <a:avLst/>
          </a:prstGeom>
          <a:solidFill>
            <a:srgbClr val="2F6FDB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823103C-010C-45FE-80B7-8E29128B2695}"/>
              </a:ext>
            </a:extLst>
          </p:cNvPr>
          <p:cNvSpPr>
            <a:spLocks noGrp="1"/>
          </p:cNvSpPr>
          <p:nvPr/>
        </p:nvSpPr>
        <p:spPr>
          <a:xfrm>
            <a:off x="990600" y="2190750"/>
            <a:ext cx="2762250" cy="2857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1350" b="1">
                <a:solidFill>
                  <a:srgbClr val="172033"/>
                </a:solidFill>
                <a:latin typeface="Aptos"/>
                <a:ea typeface="Aptos"/>
                <a:cs typeface="Aptos"/>
              </a:defRPr>
            </a:pPr>
            <a:r>
              <a:rPr sz="1350" b="1">
                <a:solidFill>
                  <a:srgbClr val="172033"/>
                </a:solidFill>
                <a:latin typeface="Aptos"/>
                <a:ea typeface="Aptos"/>
                <a:cs typeface="Aptos"/>
              </a:rPr>
              <a:t>1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D0D6906-3AF6-4EE9-9979-12A093B2E9FD}"/>
              </a:ext>
            </a:extLst>
          </p:cNvPr>
          <p:cNvSpPr>
            <a:spLocks noGrp="1"/>
          </p:cNvSpPr>
          <p:nvPr/>
        </p:nvSpPr>
        <p:spPr>
          <a:xfrm>
            <a:off x="990600" y="2552700"/>
            <a:ext cx="2762250" cy="1666875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1200" b="0">
                <a:solidFill>
                  <a:srgbClr val="5E6A7D"/>
                </a:solidFill>
                <a:latin typeface="Aptos"/>
                <a:ea typeface="Aptos"/>
                <a:cs typeface="Aptos"/>
              </a:defRPr>
            </a:pPr>
            <a:r>
              <a:rPr sz="1200" b="0">
                <a:solidFill>
                  <a:srgbClr val="5E6A7D"/>
                </a:solidFill>
                <a:latin typeface="Aptos"/>
                <a:ea typeface="Aptos"/>
                <a:cs typeface="Aptos"/>
              </a:rPr>
              <a:t>Difficulty-aware budget: easy edits receive fewer candidates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C4D4848-A832-467C-9E1A-8FDDAFAD825F}"/>
              </a:ext>
            </a:extLst>
          </p:cNvPr>
          <p:cNvSpPr>
            <a:spLocks noGrp="1"/>
          </p:cNvSpPr>
          <p:nvPr/>
        </p:nvSpPr>
        <p:spPr>
          <a:xfrm>
            <a:off x="4457700" y="2000250"/>
            <a:ext cx="3143250" cy="2333625"/>
          </a:xfrm>
          <a:prstGeom prst="rect">
            <a:avLst/>
          </a:prstGeom>
          <a:solidFill>
            <a:srgbClr val="FFFFFF"/>
          </a:solidFill>
          <a:ln w="9525">
            <a:solidFill>
              <a:srgbClr val="C9D2E1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821C78D-30D7-4792-9458-9CF28345AC97}"/>
              </a:ext>
            </a:extLst>
          </p:cNvPr>
          <p:cNvSpPr>
            <a:spLocks noGrp="1"/>
          </p:cNvSpPr>
          <p:nvPr/>
        </p:nvSpPr>
        <p:spPr>
          <a:xfrm>
            <a:off x="4457700" y="2000250"/>
            <a:ext cx="57150" cy="2333625"/>
          </a:xfrm>
          <a:prstGeom prst="rect">
            <a:avLst/>
          </a:prstGeom>
          <a:solidFill>
            <a:srgbClr val="16A09A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8F9BE68-11E2-4782-B79C-AB116AB011D6}"/>
              </a:ext>
            </a:extLst>
          </p:cNvPr>
          <p:cNvSpPr>
            <a:spLocks noGrp="1"/>
          </p:cNvSpPr>
          <p:nvPr/>
        </p:nvSpPr>
        <p:spPr>
          <a:xfrm>
            <a:off x="4667250" y="2190750"/>
            <a:ext cx="2762250" cy="2857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1350" b="1">
                <a:solidFill>
                  <a:srgbClr val="172033"/>
                </a:solidFill>
                <a:latin typeface="Aptos"/>
                <a:ea typeface="Aptos"/>
                <a:cs typeface="Aptos"/>
              </a:defRPr>
            </a:pPr>
            <a:r>
              <a:rPr sz="1350" b="1">
                <a:solidFill>
                  <a:srgbClr val="172033"/>
                </a:solidFill>
                <a:latin typeface="Aptos"/>
                <a:ea typeface="Aptos"/>
                <a:cs typeface="Aptos"/>
              </a:rPr>
              <a:t>2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6CAEA05-B58D-4D87-8E0D-B14276E3C4F4}"/>
              </a:ext>
            </a:extLst>
          </p:cNvPr>
          <p:cNvSpPr>
            <a:spLocks noGrp="1"/>
          </p:cNvSpPr>
          <p:nvPr/>
        </p:nvSpPr>
        <p:spPr>
          <a:xfrm>
            <a:off x="4667250" y="2552700"/>
            <a:ext cx="2762250" cy="1666875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1200" b="0">
                <a:solidFill>
                  <a:srgbClr val="5E6A7D"/>
                </a:solidFill>
                <a:latin typeface="Aptos"/>
                <a:ea typeface="Aptos"/>
                <a:cs typeface="Aptos"/>
              </a:defRPr>
            </a:pPr>
            <a:r>
              <a:rPr sz="1200" b="0">
                <a:solidFill>
                  <a:srgbClr val="5E6A7D"/>
                </a:solidFill>
                <a:latin typeface="Aptos"/>
                <a:ea typeface="Aptos"/>
                <a:cs typeface="Aptos"/>
              </a:rPr>
              <a:t>Edit-specific pruning: early previews are judged with region and caption signals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7621E0E-7318-4586-A3DA-9F8ABCA4CE34}"/>
              </a:ext>
            </a:extLst>
          </p:cNvPr>
          <p:cNvSpPr>
            <a:spLocks noGrp="1"/>
          </p:cNvSpPr>
          <p:nvPr/>
        </p:nvSpPr>
        <p:spPr>
          <a:xfrm>
            <a:off x="8134350" y="2000250"/>
            <a:ext cx="3143250" cy="2333625"/>
          </a:xfrm>
          <a:prstGeom prst="rect">
            <a:avLst/>
          </a:prstGeom>
          <a:solidFill>
            <a:srgbClr val="FFFFFF"/>
          </a:solidFill>
          <a:ln w="9525">
            <a:solidFill>
              <a:srgbClr val="C9D2E1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67D3C74-B75B-4BFC-B9FD-82F8E40F5F47}"/>
              </a:ext>
            </a:extLst>
          </p:cNvPr>
          <p:cNvSpPr>
            <a:spLocks noGrp="1"/>
          </p:cNvSpPr>
          <p:nvPr/>
        </p:nvSpPr>
        <p:spPr>
          <a:xfrm>
            <a:off x="8134350" y="2000250"/>
            <a:ext cx="57150" cy="2333625"/>
          </a:xfrm>
          <a:prstGeom prst="rect">
            <a:avLst/>
          </a:prstGeom>
          <a:solidFill>
            <a:srgbClr val="D59625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B3244E6-BBF2-4406-93DC-1B097CAAD5D9}"/>
              </a:ext>
            </a:extLst>
          </p:cNvPr>
          <p:cNvSpPr>
            <a:spLocks noGrp="1"/>
          </p:cNvSpPr>
          <p:nvPr/>
        </p:nvSpPr>
        <p:spPr>
          <a:xfrm>
            <a:off x="8343900" y="2190750"/>
            <a:ext cx="2762250" cy="2857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1350" b="1">
                <a:solidFill>
                  <a:srgbClr val="172033"/>
                </a:solidFill>
                <a:latin typeface="Aptos"/>
                <a:ea typeface="Aptos"/>
                <a:cs typeface="Aptos"/>
              </a:defRPr>
            </a:pPr>
            <a:r>
              <a:rPr sz="1350" b="1">
                <a:solidFill>
                  <a:srgbClr val="172033"/>
                </a:solidFill>
                <a:latin typeface="Aptos"/>
                <a:ea typeface="Aptos"/>
                <a:cs typeface="Aptos"/>
              </a:rPr>
              <a:t>3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4F63197-7233-47B0-A1A4-35E9CF801E69}"/>
              </a:ext>
            </a:extLst>
          </p:cNvPr>
          <p:cNvSpPr>
            <a:spLocks noGrp="1"/>
          </p:cNvSpPr>
          <p:nvPr/>
        </p:nvSpPr>
        <p:spPr>
          <a:xfrm>
            <a:off x="8343900" y="2552700"/>
            <a:ext cx="2762250" cy="1666875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1200" b="0">
                <a:solidFill>
                  <a:srgbClr val="5E6A7D"/>
                </a:solidFill>
                <a:latin typeface="Aptos"/>
                <a:ea typeface="Aptos"/>
                <a:cs typeface="Aptos"/>
              </a:defRPr>
            </a:pPr>
            <a:r>
              <a:rPr sz="1200" b="0">
                <a:solidFill>
                  <a:srgbClr val="5E6A7D"/>
                </a:solidFill>
                <a:latin typeface="Aptos"/>
                <a:ea typeface="Aptos"/>
                <a:cs typeface="Aptos"/>
              </a:rPr>
              <a:t>Opportunistic stopping: stop once enough intent-aligned edits are found</a:t>
            </a:r>
          </a:p>
        </p:txBody>
      </p:sp>
    </p:spTree>
    <p:extLst>
      <p:ext uri="{BB962C8B-B14F-4D97-AF65-F5344CB8AC3E}">
        <p14:creationId xmlns:p14="http://schemas.microsoft.com/office/powerpoint/2010/main" val="3215310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ABDFCCE3-4B75-4FFF-B236-97E07A1E46E2}"/>
              </a:ext>
            </a:extLst>
          </p:cNvPr>
          <p:cNvSpPr>
            <a:spLocks noGrp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AFBFD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B048FAE-74EE-48B2-94DB-86032D6204F4}"/>
              </a:ext>
            </a:extLst>
          </p:cNvPr>
          <p:cNvSpPr>
            <a:spLocks noGrp="1"/>
          </p:cNvSpPr>
          <p:nvPr/>
        </p:nvSpPr>
        <p:spPr>
          <a:xfrm>
            <a:off x="0" y="0"/>
            <a:ext cx="12192000" cy="76200"/>
          </a:xfrm>
          <a:prstGeom prst="rect">
            <a:avLst/>
          </a:prstGeom>
          <a:solidFill>
            <a:srgbClr val="2F6FDB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719ACAE-770D-42F1-8618-4BD3BC439743}"/>
              </a:ext>
            </a:extLst>
          </p:cNvPr>
          <p:cNvSpPr>
            <a:spLocks noGrp="1"/>
          </p:cNvSpPr>
          <p:nvPr/>
        </p:nvSpPr>
        <p:spPr>
          <a:xfrm>
            <a:off x="552450" y="228600"/>
            <a:ext cx="2000250" cy="1905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900" b="1">
                <a:solidFill>
                  <a:srgbClr val="2F6FDB"/>
                </a:solidFill>
                <a:latin typeface="Aptos"/>
                <a:ea typeface="Aptos"/>
                <a:cs typeface="Aptos"/>
              </a:defRPr>
            </a:pPr>
            <a:r>
              <a:rPr sz="900" b="1">
                <a:solidFill>
                  <a:srgbClr val="2F6FDB"/>
                </a:solidFill>
                <a:latin typeface="Aptos"/>
                <a:ea typeface="Aptos"/>
                <a:cs typeface="Aptos"/>
              </a:rPr>
              <a:t>ROADMAP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B46C15C-E242-42D7-93FC-C6C1376502C8}"/>
              </a:ext>
            </a:extLst>
          </p:cNvPr>
          <p:cNvSpPr>
            <a:spLocks noGrp="1"/>
          </p:cNvSpPr>
          <p:nvPr/>
        </p:nvSpPr>
        <p:spPr>
          <a:xfrm>
            <a:off x="552450" y="457200"/>
            <a:ext cx="9429750" cy="5524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2250" b="1">
                <a:solidFill>
                  <a:srgbClr val="172033"/>
                </a:solidFill>
                <a:latin typeface="Aptos Display"/>
                <a:ea typeface="Aptos Display"/>
                <a:cs typeface="Aptos Display"/>
              </a:defRPr>
            </a:pPr>
            <a:r>
              <a:rPr sz="2250" b="1">
                <a:solidFill>
                  <a:srgbClr val="172033"/>
                </a:solidFill>
                <a:latin typeface="Aptos Display"/>
                <a:ea typeface="Aptos Display"/>
                <a:cs typeface="Aptos Display"/>
              </a:rPr>
              <a:t>We build from diffusion sampling to adaptive test-time search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7F91D38-EE4B-4783-A9CB-CDC67051D4B0}"/>
              </a:ext>
            </a:extLst>
          </p:cNvPr>
          <p:cNvSpPr>
            <a:spLocks noGrp="1"/>
          </p:cNvSpPr>
          <p:nvPr/>
        </p:nvSpPr>
        <p:spPr>
          <a:xfrm>
            <a:off x="552450" y="6515100"/>
            <a:ext cx="7905750" cy="1714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788" b="0">
                <a:solidFill>
                  <a:srgbClr val="7A8494"/>
                </a:solidFill>
                <a:latin typeface="Aptos"/>
                <a:ea typeface="Aptos"/>
                <a:cs typeface="Aptos"/>
              </a:defRPr>
            </a:pPr>
            <a:r>
              <a:rPr sz="788" b="0">
                <a:solidFill>
                  <a:srgbClr val="7A8494"/>
                </a:solidFill>
                <a:latin typeface="Aptos"/>
                <a:ea typeface="Aptos"/>
                <a:cs typeface="Aptos"/>
              </a:rPr>
              <a:t>Xiangyan Qu et al., From Scale to Speed: Adaptive Test-Time Scaling for Image Editing, arXiv 2026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527BF29-9FBE-4FCE-ABBE-293F5CB0F77A}"/>
              </a:ext>
            </a:extLst>
          </p:cNvPr>
          <p:cNvSpPr>
            <a:spLocks noGrp="1"/>
          </p:cNvSpPr>
          <p:nvPr/>
        </p:nvSpPr>
        <p:spPr>
          <a:xfrm>
            <a:off x="11049000" y="6515100"/>
            <a:ext cx="609600" cy="1714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r">
              <a:defRPr sz="788" b="0">
                <a:solidFill>
                  <a:srgbClr val="7A8494"/>
                </a:solidFill>
                <a:latin typeface="Aptos"/>
                <a:ea typeface="Aptos"/>
                <a:cs typeface="Aptos"/>
              </a:defRPr>
            </a:pPr>
            <a:r>
              <a:rPr sz="788" b="0">
                <a:solidFill>
                  <a:srgbClr val="7A8494"/>
                </a:solidFill>
                <a:latin typeface="Aptos"/>
                <a:ea typeface="Aptos"/>
                <a:cs typeface="Aptos"/>
              </a:rPr>
              <a:t>02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55CE53A9-FF05-45DC-A1CF-CFE66B9FFD40}"/>
              </a:ext>
            </a:extLst>
          </p:cNvPr>
          <p:cNvSpPr>
            <a:spLocks noGrp="1"/>
          </p:cNvSpPr>
          <p:nvPr/>
        </p:nvSpPr>
        <p:spPr>
          <a:xfrm>
            <a:off x="876300" y="3143250"/>
            <a:ext cx="323850" cy="323850"/>
          </a:xfrm>
          <a:prstGeom prst="ellipse">
            <a:avLst/>
          </a:prstGeom>
          <a:solidFill>
            <a:srgbClr val="2F6FDB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001FD55-B6B8-4E53-8D4B-B9521F8C1B74}"/>
              </a:ext>
            </a:extLst>
          </p:cNvPr>
          <p:cNvSpPr>
            <a:spLocks noGrp="1"/>
          </p:cNvSpPr>
          <p:nvPr/>
        </p:nvSpPr>
        <p:spPr>
          <a:xfrm>
            <a:off x="1333500" y="2935224"/>
            <a:ext cx="1428750" cy="7620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1200" b="0">
                <a:solidFill>
                  <a:srgbClr val="172033"/>
                </a:solidFill>
                <a:latin typeface="Aptos"/>
                <a:ea typeface="Aptos"/>
                <a:cs typeface="Aptos"/>
              </a:defRPr>
            </a:pPr>
            <a:r>
              <a:rPr sz="1200" b="0" dirty="0">
                <a:solidFill>
                  <a:srgbClr val="172033"/>
                </a:solidFill>
                <a:latin typeface="Aptos"/>
                <a:ea typeface="Aptos"/>
                <a:cs typeface="Aptos"/>
              </a:rPr>
              <a:t>Score-based diffusion sampling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15559F9-0E9C-4EAB-96D6-757B02BBA454}"/>
              </a:ext>
            </a:extLst>
          </p:cNvPr>
          <p:cNvSpPr>
            <a:spLocks noGrp="1"/>
          </p:cNvSpPr>
          <p:nvPr/>
        </p:nvSpPr>
        <p:spPr>
          <a:xfrm>
            <a:off x="1238250" y="3295650"/>
            <a:ext cx="1571625" cy="28575"/>
          </a:xfrm>
          <a:prstGeom prst="rect">
            <a:avLst/>
          </a:prstGeom>
          <a:solidFill>
            <a:srgbClr val="C9D2E1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ACA8FC2-B016-4E5B-A221-2B2E6D57410E}"/>
              </a:ext>
            </a:extLst>
          </p:cNvPr>
          <p:cNvSpPr>
            <a:spLocks noGrp="1"/>
          </p:cNvSpPr>
          <p:nvPr/>
        </p:nvSpPr>
        <p:spPr>
          <a:xfrm>
            <a:off x="2924175" y="3143250"/>
            <a:ext cx="323850" cy="323850"/>
          </a:xfrm>
          <a:prstGeom prst="ellipse">
            <a:avLst/>
          </a:prstGeom>
          <a:solidFill>
            <a:srgbClr val="16A09A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5E5D362-095A-4761-9EF2-EB56311447AF}"/>
              </a:ext>
            </a:extLst>
          </p:cNvPr>
          <p:cNvSpPr>
            <a:spLocks noGrp="1"/>
          </p:cNvSpPr>
          <p:nvPr/>
        </p:nvSpPr>
        <p:spPr>
          <a:xfrm>
            <a:off x="3381375" y="2935224"/>
            <a:ext cx="1428750" cy="7620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1200" b="0">
                <a:solidFill>
                  <a:srgbClr val="172033"/>
                </a:solidFill>
                <a:latin typeface="Aptos"/>
                <a:ea typeface="Aptos"/>
                <a:cs typeface="Aptos"/>
              </a:defRPr>
            </a:pPr>
            <a:r>
              <a:rPr sz="1200" b="0">
                <a:solidFill>
                  <a:srgbClr val="172033"/>
                </a:solidFill>
                <a:latin typeface="Aptos"/>
                <a:ea typeface="Aptos"/>
                <a:cs typeface="Aptos"/>
              </a:rPr>
              <a:t>Conditional scores and CFG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BC88CAC-BB5B-41AF-993F-274E6D162C84}"/>
              </a:ext>
            </a:extLst>
          </p:cNvPr>
          <p:cNvSpPr>
            <a:spLocks noGrp="1"/>
          </p:cNvSpPr>
          <p:nvPr/>
        </p:nvSpPr>
        <p:spPr>
          <a:xfrm>
            <a:off x="3286125" y="3295650"/>
            <a:ext cx="1571625" cy="28575"/>
          </a:xfrm>
          <a:prstGeom prst="rect">
            <a:avLst/>
          </a:prstGeom>
          <a:solidFill>
            <a:srgbClr val="C9D2E1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4D1A84A-E51F-46B6-8CF0-7E9C74BC6BDB}"/>
              </a:ext>
            </a:extLst>
          </p:cNvPr>
          <p:cNvSpPr>
            <a:spLocks noGrp="1"/>
          </p:cNvSpPr>
          <p:nvPr/>
        </p:nvSpPr>
        <p:spPr>
          <a:xfrm>
            <a:off x="4972050" y="3143250"/>
            <a:ext cx="323850" cy="323850"/>
          </a:xfrm>
          <a:prstGeom prst="ellipse">
            <a:avLst/>
          </a:prstGeom>
          <a:solidFill>
            <a:srgbClr val="D59625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F9D4AFE-1BA1-4262-9835-D7B6C0260F0F}"/>
              </a:ext>
            </a:extLst>
          </p:cNvPr>
          <p:cNvSpPr>
            <a:spLocks noGrp="1"/>
          </p:cNvSpPr>
          <p:nvPr/>
        </p:nvSpPr>
        <p:spPr>
          <a:xfrm>
            <a:off x="5429250" y="2935224"/>
            <a:ext cx="1428750" cy="7620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1200" b="0">
                <a:solidFill>
                  <a:srgbClr val="172033"/>
                </a:solidFill>
                <a:latin typeface="Aptos"/>
                <a:ea typeface="Aptos"/>
                <a:cs typeface="Aptos"/>
              </a:defRPr>
            </a:pPr>
            <a:r>
              <a:rPr sz="1200" b="0">
                <a:solidFill>
                  <a:srgbClr val="172033"/>
                </a:solidFill>
                <a:latin typeface="Aptos"/>
                <a:ea typeface="Aptos"/>
                <a:cs typeface="Aptos"/>
              </a:rPr>
              <a:t>Test-time scaling / Image-CoT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332A176-1DDF-4CCE-9C71-62EE0015B1FE}"/>
              </a:ext>
            </a:extLst>
          </p:cNvPr>
          <p:cNvSpPr>
            <a:spLocks noGrp="1"/>
          </p:cNvSpPr>
          <p:nvPr/>
        </p:nvSpPr>
        <p:spPr>
          <a:xfrm>
            <a:off x="5334000" y="3295650"/>
            <a:ext cx="1571625" cy="28575"/>
          </a:xfrm>
          <a:prstGeom prst="rect">
            <a:avLst/>
          </a:prstGeom>
          <a:solidFill>
            <a:srgbClr val="C9D2E1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591DAB6C-7A95-40E3-882A-AAE92F901FA6}"/>
              </a:ext>
            </a:extLst>
          </p:cNvPr>
          <p:cNvSpPr>
            <a:spLocks noGrp="1"/>
          </p:cNvSpPr>
          <p:nvPr/>
        </p:nvSpPr>
        <p:spPr>
          <a:xfrm>
            <a:off x="7019925" y="3143250"/>
            <a:ext cx="323850" cy="323850"/>
          </a:xfrm>
          <a:prstGeom prst="ellipse">
            <a:avLst/>
          </a:prstGeom>
          <a:solidFill>
            <a:srgbClr val="B54A59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0BC0E1D-D630-4107-AEC8-3AF307E78649}"/>
              </a:ext>
            </a:extLst>
          </p:cNvPr>
          <p:cNvSpPr>
            <a:spLocks noGrp="1"/>
          </p:cNvSpPr>
          <p:nvPr/>
        </p:nvSpPr>
        <p:spPr>
          <a:xfrm>
            <a:off x="7477125" y="2935224"/>
            <a:ext cx="1428750" cy="7620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1200" b="0">
                <a:solidFill>
                  <a:srgbClr val="172033"/>
                </a:solidFill>
                <a:latin typeface="Aptos"/>
                <a:ea typeface="Aptos"/>
                <a:cs typeface="Aptos"/>
              </a:defRPr>
            </a:pPr>
            <a:r>
              <a:rPr sz="1200" b="0" dirty="0">
                <a:solidFill>
                  <a:srgbClr val="172033"/>
                </a:solidFill>
                <a:latin typeface="Aptos"/>
                <a:ea typeface="Aptos"/>
                <a:cs typeface="Aptos"/>
              </a:rPr>
              <a:t>Why editing changes the scaling logic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A624BAF-5D8D-4561-B823-EB19ABCE2D7F}"/>
              </a:ext>
            </a:extLst>
          </p:cNvPr>
          <p:cNvSpPr>
            <a:spLocks noGrp="1"/>
          </p:cNvSpPr>
          <p:nvPr/>
        </p:nvSpPr>
        <p:spPr>
          <a:xfrm>
            <a:off x="7381875" y="3295650"/>
            <a:ext cx="1571625" cy="28575"/>
          </a:xfrm>
          <a:prstGeom prst="rect">
            <a:avLst/>
          </a:prstGeom>
          <a:solidFill>
            <a:srgbClr val="C9D2E1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13BED3CC-B7EA-4F1B-8D04-42B3EFB1CD48}"/>
              </a:ext>
            </a:extLst>
          </p:cNvPr>
          <p:cNvSpPr>
            <a:spLocks noGrp="1"/>
          </p:cNvSpPr>
          <p:nvPr/>
        </p:nvSpPr>
        <p:spPr>
          <a:xfrm>
            <a:off x="9067800" y="3143250"/>
            <a:ext cx="323850" cy="323850"/>
          </a:xfrm>
          <a:prstGeom prst="ellipse">
            <a:avLst/>
          </a:prstGeom>
          <a:solidFill>
            <a:srgbClr val="3A8F55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594699A-9441-4AE6-8A9B-F91C73248483}"/>
              </a:ext>
            </a:extLst>
          </p:cNvPr>
          <p:cNvSpPr>
            <a:spLocks noGrp="1"/>
          </p:cNvSpPr>
          <p:nvPr/>
        </p:nvSpPr>
        <p:spPr>
          <a:xfrm>
            <a:off x="9525000" y="2935224"/>
            <a:ext cx="1428750" cy="7620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1200" b="0">
                <a:solidFill>
                  <a:srgbClr val="172033"/>
                </a:solidFill>
                <a:latin typeface="Aptos"/>
                <a:ea typeface="Aptos"/>
                <a:cs typeface="Aptos"/>
              </a:defRPr>
            </a:pPr>
            <a:r>
              <a:rPr sz="1200" b="0">
                <a:solidFill>
                  <a:srgbClr val="172033"/>
                </a:solidFill>
                <a:latin typeface="Aptos"/>
                <a:ea typeface="Aptos"/>
                <a:cs typeface="Aptos"/>
              </a:rPr>
              <a:t>ADE-CoT method and evidence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D42A943-82AC-CB73-848F-ECC3F520416F}"/>
              </a:ext>
            </a:extLst>
          </p:cNvPr>
          <p:cNvSpPr>
            <a:spLocks noGrp="1"/>
          </p:cNvSpPr>
          <p:nvPr/>
        </p:nvSpPr>
        <p:spPr>
          <a:xfrm>
            <a:off x="9500235" y="3310890"/>
            <a:ext cx="1571625" cy="28575"/>
          </a:xfrm>
          <a:prstGeom prst="rect">
            <a:avLst/>
          </a:prstGeom>
          <a:solidFill>
            <a:srgbClr val="C9D2E1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50267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C1289567-469A-4368-B256-371F5FE5B87D}"/>
              </a:ext>
            </a:extLst>
          </p:cNvPr>
          <p:cNvSpPr>
            <a:spLocks noGrp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AFBFD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7850C93-90AD-4F5B-A935-AD3BF12058D2}"/>
              </a:ext>
            </a:extLst>
          </p:cNvPr>
          <p:cNvSpPr>
            <a:spLocks noGrp="1"/>
          </p:cNvSpPr>
          <p:nvPr/>
        </p:nvSpPr>
        <p:spPr>
          <a:xfrm>
            <a:off x="0" y="0"/>
            <a:ext cx="12192000" cy="76200"/>
          </a:xfrm>
          <a:prstGeom prst="rect">
            <a:avLst/>
          </a:prstGeom>
          <a:solidFill>
            <a:srgbClr val="2F6FDB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3C2F164-74CF-4299-B1D5-0FC8E80013F3}"/>
              </a:ext>
            </a:extLst>
          </p:cNvPr>
          <p:cNvSpPr>
            <a:spLocks noGrp="1"/>
          </p:cNvSpPr>
          <p:nvPr/>
        </p:nvSpPr>
        <p:spPr>
          <a:xfrm>
            <a:off x="552450" y="228600"/>
            <a:ext cx="2000250" cy="1905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900" b="1">
                <a:solidFill>
                  <a:srgbClr val="2F6FDB"/>
                </a:solidFill>
                <a:latin typeface="Aptos"/>
                <a:ea typeface="Aptos"/>
                <a:cs typeface="Aptos"/>
              </a:defRPr>
            </a:pPr>
            <a:r>
              <a:rPr sz="900" b="1">
                <a:solidFill>
                  <a:srgbClr val="2F6FDB"/>
                </a:solidFill>
                <a:latin typeface="Aptos"/>
                <a:ea typeface="Aptos"/>
                <a:cs typeface="Aptos"/>
              </a:rPr>
              <a:t>ADE-COT OVERVIEW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52B16FA-E9AB-49AF-B691-7978E5866B89}"/>
              </a:ext>
            </a:extLst>
          </p:cNvPr>
          <p:cNvSpPr>
            <a:spLocks noGrp="1"/>
          </p:cNvSpPr>
          <p:nvPr/>
        </p:nvSpPr>
        <p:spPr>
          <a:xfrm>
            <a:off x="552450" y="457200"/>
            <a:ext cx="9429750" cy="5524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2250" b="1">
                <a:solidFill>
                  <a:srgbClr val="172033"/>
                </a:solidFill>
                <a:latin typeface="Aptos Display"/>
                <a:ea typeface="Aptos Display"/>
                <a:cs typeface="Aptos Display"/>
              </a:defRPr>
            </a:pPr>
            <a:r>
              <a:rPr sz="2250" b="1">
                <a:solidFill>
                  <a:srgbClr val="172033"/>
                </a:solidFill>
                <a:latin typeface="Aptos Display"/>
                <a:ea typeface="Aptos Display"/>
                <a:cs typeface="Aptos Display"/>
              </a:rPr>
              <a:t>ADE-CoT adapts both the amount and schedule of sampling compute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DAEB1D0-1ACC-40C7-902A-F9A7B6CA9B8F}"/>
              </a:ext>
            </a:extLst>
          </p:cNvPr>
          <p:cNvSpPr>
            <a:spLocks noGrp="1"/>
          </p:cNvSpPr>
          <p:nvPr/>
        </p:nvSpPr>
        <p:spPr>
          <a:xfrm>
            <a:off x="552450" y="6515100"/>
            <a:ext cx="7905750" cy="1714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788" b="0">
                <a:solidFill>
                  <a:srgbClr val="7A8494"/>
                </a:solidFill>
                <a:latin typeface="Aptos"/>
                <a:ea typeface="Aptos"/>
                <a:cs typeface="Aptos"/>
              </a:defRPr>
            </a:pPr>
            <a:r>
              <a:rPr sz="788" b="0">
                <a:solidFill>
                  <a:srgbClr val="7A8494"/>
                </a:solidFill>
                <a:latin typeface="Aptos"/>
                <a:ea typeface="Aptos"/>
                <a:cs typeface="Aptos"/>
              </a:rPr>
              <a:t>Xiangyan Qu et al., From Scale to Speed: Adaptive Test-Time Scaling for Image Editing, arXiv 2026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9AA869D-746D-4FC9-9C80-8D3B2A3A9118}"/>
              </a:ext>
            </a:extLst>
          </p:cNvPr>
          <p:cNvSpPr>
            <a:spLocks noGrp="1"/>
          </p:cNvSpPr>
          <p:nvPr/>
        </p:nvSpPr>
        <p:spPr>
          <a:xfrm>
            <a:off x="11049000" y="6515100"/>
            <a:ext cx="609600" cy="1714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r">
              <a:defRPr sz="788" b="0">
                <a:solidFill>
                  <a:srgbClr val="7A8494"/>
                </a:solidFill>
                <a:latin typeface="Aptos"/>
                <a:ea typeface="Aptos"/>
                <a:cs typeface="Aptos"/>
              </a:defRPr>
            </a:pPr>
            <a:r>
              <a:rPr sz="788" b="0">
                <a:solidFill>
                  <a:srgbClr val="7A8494"/>
                </a:solidFill>
                <a:latin typeface="Aptos"/>
                <a:ea typeface="Aptos"/>
                <a:cs typeface="Aptos"/>
              </a:rPr>
              <a:t>20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51C4FD0-B20C-4B45-8175-4C6C3522AB73}"/>
              </a:ext>
            </a:extLst>
          </p:cNvPr>
          <p:cNvSpPr>
            <a:spLocks noGrp="1"/>
          </p:cNvSpPr>
          <p:nvPr/>
        </p:nvSpPr>
        <p:spPr>
          <a:xfrm>
            <a:off x="7810500" y="1771650"/>
            <a:ext cx="95250" cy="95250"/>
          </a:xfrm>
          <a:prstGeom prst="ellipse">
            <a:avLst/>
          </a:prstGeom>
          <a:solidFill>
            <a:srgbClr val="2F6FDB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5BB6106-1958-4A1B-A647-567D92C49974}"/>
              </a:ext>
            </a:extLst>
          </p:cNvPr>
          <p:cNvSpPr>
            <a:spLocks noGrp="1"/>
          </p:cNvSpPr>
          <p:nvPr/>
        </p:nvSpPr>
        <p:spPr>
          <a:xfrm>
            <a:off x="8039100" y="1695450"/>
            <a:ext cx="3200400" cy="8001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1350" b="0">
                <a:solidFill>
                  <a:srgbClr val="172033"/>
                </a:solidFill>
                <a:latin typeface="Aptos"/>
                <a:ea typeface="Aptos"/>
                <a:cs typeface="Aptos"/>
              </a:defRPr>
            </a:pPr>
            <a:r>
              <a:rPr sz="1350" b="0">
                <a:solidFill>
                  <a:srgbClr val="172033"/>
                </a:solidFill>
                <a:latin typeface="Aptos"/>
                <a:ea typeface="Aptos"/>
                <a:cs typeface="Aptos"/>
              </a:rPr>
              <a:t>Estimate difficulty and set a dynamic budget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E9BDCA30-6EDD-4466-90A3-5E3E97D548AC}"/>
              </a:ext>
            </a:extLst>
          </p:cNvPr>
          <p:cNvSpPr>
            <a:spLocks noGrp="1"/>
          </p:cNvSpPr>
          <p:nvPr/>
        </p:nvSpPr>
        <p:spPr>
          <a:xfrm>
            <a:off x="7810500" y="2609850"/>
            <a:ext cx="95250" cy="95250"/>
          </a:xfrm>
          <a:prstGeom prst="ellipse">
            <a:avLst/>
          </a:prstGeom>
          <a:solidFill>
            <a:srgbClr val="2F6FDB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442EB3D-3232-414F-8002-D73FB106440D}"/>
              </a:ext>
            </a:extLst>
          </p:cNvPr>
          <p:cNvSpPr>
            <a:spLocks noGrp="1"/>
          </p:cNvSpPr>
          <p:nvPr/>
        </p:nvSpPr>
        <p:spPr>
          <a:xfrm>
            <a:off x="8039100" y="2533650"/>
            <a:ext cx="3200400" cy="8001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1350" b="0">
                <a:solidFill>
                  <a:srgbClr val="172033"/>
                </a:solidFill>
                <a:latin typeface="Aptos"/>
                <a:ea typeface="Aptos"/>
                <a:cs typeface="Aptos"/>
              </a:defRPr>
            </a:pPr>
            <a:r>
              <a:rPr sz="1350" b="0">
                <a:solidFill>
                  <a:srgbClr val="172033"/>
                </a:solidFill>
                <a:latin typeface="Aptos"/>
                <a:ea typeface="Aptos"/>
                <a:cs typeface="Aptos"/>
              </a:rPr>
              <a:t>Use edit-specific early verification and similarity filtering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DC46A6E-D257-4C2D-9170-9A5B4E7D73A8}"/>
              </a:ext>
            </a:extLst>
          </p:cNvPr>
          <p:cNvSpPr>
            <a:spLocks noGrp="1"/>
          </p:cNvSpPr>
          <p:nvPr/>
        </p:nvSpPr>
        <p:spPr>
          <a:xfrm>
            <a:off x="7810500" y="3448050"/>
            <a:ext cx="95250" cy="95250"/>
          </a:xfrm>
          <a:prstGeom prst="ellipse">
            <a:avLst/>
          </a:prstGeom>
          <a:solidFill>
            <a:srgbClr val="2F6FDB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64A25C2-6699-4CCB-8C65-9512543ED24A}"/>
              </a:ext>
            </a:extLst>
          </p:cNvPr>
          <p:cNvSpPr>
            <a:spLocks noGrp="1"/>
          </p:cNvSpPr>
          <p:nvPr/>
        </p:nvSpPr>
        <p:spPr>
          <a:xfrm>
            <a:off x="8039100" y="3371850"/>
            <a:ext cx="3200400" cy="8001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1350" b="0">
                <a:solidFill>
                  <a:srgbClr val="172033"/>
                </a:solidFill>
                <a:latin typeface="Aptos"/>
                <a:ea typeface="Aptos"/>
                <a:cs typeface="Aptos"/>
              </a:defRPr>
            </a:pPr>
            <a:r>
              <a:rPr sz="1350" b="0">
                <a:solidFill>
                  <a:srgbClr val="172033"/>
                </a:solidFill>
                <a:latin typeface="Aptos"/>
                <a:ea typeface="Aptos"/>
                <a:cs typeface="Aptos"/>
              </a:rPr>
              <a:t>Generate late-stage candidates sequentially and stop opportunistically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B2C4DDB0-8A42-EF09-81A2-E1ECD6EAF8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450" y="1413744"/>
            <a:ext cx="7505700" cy="387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677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95EFE87B-76D8-4F61-A456-2808956F5EF9}"/>
              </a:ext>
            </a:extLst>
          </p:cNvPr>
          <p:cNvSpPr>
            <a:spLocks noGrp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AFBFD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5A77F45-FD7A-48D5-9E84-3696DEA9D0B1}"/>
              </a:ext>
            </a:extLst>
          </p:cNvPr>
          <p:cNvSpPr>
            <a:spLocks noGrp="1"/>
          </p:cNvSpPr>
          <p:nvPr/>
        </p:nvSpPr>
        <p:spPr>
          <a:xfrm>
            <a:off x="0" y="0"/>
            <a:ext cx="12192000" cy="76200"/>
          </a:xfrm>
          <a:prstGeom prst="rect">
            <a:avLst/>
          </a:prstGeom>
          <a:solidFill>
            <a:srgbClr val="2F6FDB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DBFE0AC-789C-40DF-9E8E-298CFCEE8DA0}"/>
              </a:ext>
            </a:extLst>
          </p:cNvPr>
          <p:cNvSpPr>
            <a:spLocks noGrp="1"/>
          </p:cNvSpPr>
          <p:nvPr/>
        </p:nvSpPr>
        <p:spPr>
          <a:xfrm>
            <a:off x="552450" y="228600"/>
            <a:ext cx="2000250" cy="1905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900" b="1">
                <a:solidFill>
                  <a:srgbClr val="2F6FDB"/>
                </a:solidFill>
                <a:latin typeface="Aptos"/>
                <a:ea typeface="Aptos"/>
                <a:cs typeface="Aptos"/>
              </a:defRPr>
            </a:pPr>
            <a:r>
              <a:rPr sz="900" b="1">
                <a:solidFill>
                  <a:srgbClr val="2F6FDB"/>
                </a:solidFill>
                <a:latin typeface="Aptos"/>
                <a:ea typeface="Aptos"/>
                <a:cs typeface="Aptos"/>
              </a:rPr>
              <a:t>COMPONENT 1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E8CDB3F-7F25-486E-BC60-FDF7D209168E}"/>
              </a:ext>
            </a:extLst>
          </p:cNvPr>
          <p:cNvSpPr>
            <a:spLocks noGrp="1"/>
          </p:cNvSpPr>
          <p:nvPr/>
        </p:nvSpPr>
        <p:spPr>
          <a:xfrm>
            <a:off x="552450" y="457200"/>
            <a:ext cx="9429750" cy="5524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2250" b="1">
                <a:solidFill>
                  <a:srgbClr val="172033"/>
                </a:solidFill>
                <a:latin typeface="Aptos Display"/>
                <a:ea typeface="Aptos Display"/>
                <a:cs typeface="Aptos Display"/>
              </a:defRPr>
            </a:pPr>
            <a:r>
              <a:rPr sz="2250" b="1">
                <a:solidFill>
                  <a:srgbClr val="172033"/>
                </a:solidFill>
                <a:latin typeface="Aptos Display"/>
                <a:ea typeface="Aptos Display"/>
                <a:cs typeface="Aptos Display"/>
              </a:rPr>
              <a:t>A cheap pilot score sets the per-instance sampling budget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CF88448-A9D8-48A0-80E0-B6B50D69BE08}"/>
              </a:ext>
            </a:extLst>
          </p:cNvPr>
          <p:cNvSpPr>
            <a:spLocks noGrp="1"/>
          </p:cNvSpPr>
          <p:nvPr/>
        </p:nvSpPr>
        <p:spPr>
          <a:xfrm>
            <a:off x="552450" y="6515100"/>
            <a:ext cx="7905750" cy="1714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788" b="0">
                <a:solidFill>
                  <a:srgbClr val="7A8494"/>
                </a:solidFill>
                <a:latin typeface="Aptos"/>
                <a:ea typeface="Aptos"/>
                <a:cs typeface="Aptos"/>
              </a:defRPr>
            </a:pPr>
            <a:r>
              <a:rPr sz="788" b="0">
                <a:solidFill>
                  <a:srgbClr val="7A8494"/>
                </a:solidFill>
                <a:latin typeface="Aptos"/>
                <a:ea typeface="Aptos"/>
                <a:cs typeface="Aptos"/>
              </a:rPr>
              <a:t>Xiangyan Qu et al., From Scale to Speed: Adaptive Test-Time Scaling for Image Editing, arXiv 2026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1A42B99-7762-4B82-983D-D8D761AC2CCC}"/>
              </a:ext>
            </a:extLst>
          </p:cNvPr>
          <p:cNvSpPr>
            <a:spLocks noGrp="1"/>
          </p:cNvSpPr>
          <p:nvPr/>
        </p:nvSpPr>
        <p:spPr>
          <a:xfrm>
            <a:off x="11049000" y="6515100"/>
            <a:ext cx="609600" cy="1714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r">
              <a:defRPr sz="788" b="0">
                <a:solidFill>
                  <a:srgbClr val="7A8494"/>
                </a:solidFill>
                <a:latin typeface="Aptos"/>
                <a:ea typeface="Aptos"/>
                <a:cs typeface="Aptos"/>
              </a:defRPr>
            </a:pPr>
            <a:r>
              <a:rPr sz="788" b="0">
                <a:solidFill>
                  <a:srgbClr val="7A8494"/>
                </a:solidFill>
                <a:latin typeface="Aptos"/>
                <a:ea typeface="Aptos"/>
                <a:cs typeface="Aptos"/>
              </a:rPr>
              <a:t>21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B67A9B0-4E87-418A-B573-A6C9AF2E580A}"/>
              </a:ext>
            </a:extLst>
          </p:cNvPr>
          <p:cNvSpPr>
            <a:spLocks noGrp="1"/>
          </p:cNvSpPr>
          <p:nvPr/>
        </p:nvSpPr>
        <p:spPr>
          <a:xfrm>
            <a:off x="876300" y="1524000"/>
            <a:ext cx="9810750" cy="704850"/>
          </a:xfrm>
          <a:prstGeom prst="rect">
            <a:avLst/>
          </a:prstGeom>
          <a:solidFill>
            <a:srgbClr val="F5F8FC"/>
          </a:solidFill>
          <a:ln w="11430">
            <a:solidFill>
              <a:srgbClr val="B8C6DA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CA30B8C-0CCC-4B7C-B2BD-140A3BA22A92}"/>
              </a:ext>
            </a:extLst>
          </p:cNvPr>
          <p:cNvSpPr>
            <a:spLocks noGrp="1"/>
          </p:cNvSpPr>
          <p:nvPr/>
        </p:nvSpPr>
        <p:spPr>
          <a:xfrm>
            <a:off x="1085850" y="1695450"/>
            <a:ext cx="9391650" cy="3619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1650" b="0">
                <a:solidFill>
                  <a:srgbClr val="172033"/>
                </a:solidFill>
                <a:latin typeface="Aptos Mono"/>
                <a:ea typeface="Aptos Mono"/>
                <a:cs typeface="Aptos Mono"/>
              </a:defRPr>
            </a:pPr>
            <a:r>
              <a:rPr sz="1650" b="0" dirty="0">
                <a:solidFill>
                  <a:srgbClr val="172033"/>
                </a:solidFill>
                <a:latin typeface="Aptos Mono"/>
                <a:ea typeface="Aptos Mono"/>
                <a:cs typeface="Aptos Mono"/>
              </a:rPr>
              <a:t>Generate one initial candidate and </a:t>
            </a:r>
            <a:r>
              <a:rPr sz="1650" b="0" dirty="0">
                <a:solidFill>
                  <a:srgbClr val="0070C0"/>
                </a:solidFill>
                <a:latin typeface="Aptos Mono"/>
                <a:ea typeface="Aptos Mono"/>
                <a:cs typeface="Aptos Mono"/>
              </a:rPr>
              <a:t>score it with the verifier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7504178-67EB-415A-8110-6E69E3F292D9}"/>
              </a:ext>
            </a:extLst>
          </p:cNvPr>
          <p:cNvSpPr>
            <a:spLocks noGrp="1"/>
          </p:cNvSpPr>
          <p:nvPr/>
        </p:nvSpPr>
        <p:spPr>
          <a:xfrm>
            <a:off x="876300" y="1524000"/>
            <a:ext cx="9810750" cy="47625"/>
          </a:xfrm>
          <a:prstGeom prst="rect">
            <a:avLst/>
          </a:prstGeom>
          <a:solidFill>
            <a:srgbClr val="2F6FDB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F5FFFD5-57E3-47E2-B44B-05F40F09C622}"/>
              </a:ext>
            </a:extLst>
          </p:cNvPr>
          <p:cNvSpPr>
            <a:spLocks noGrp="1"/>
          </p:cNvSpPr>
          <p:nvPr/>
        </p:nvSpPr>
        <p:spPr>
          <a:xfrm>
            <a:off x="876300" y="2495550"/>
            <a:ext cx="9810750" cy="704850"/>
          </a:xfrm>
          <a:prstGeom prst="rect">
            <a:avLst/>
          </a:prstGeom>
          <a:solidFill>
            <a:srgbClr val="F5F8FC"/>
          </a:solidFill>
          <a:ln w="11430">
            <a:solidFill>
              <a:srgbClr val="B8C6DA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5E9FE66-9DE3-4B9F-BBA4-F6D6615232C1}"/>
              </a:ext>
            </a:extLst>
          </p:cNvPr>
          <p:cNvSpPr>
            <a:spLocks noGrp="1"/>
          </p:cNvSpPr>
          <p:nvPr/>
        </p:nvSpPr>
        <p:spPr>
          <a:xfrm>
            <a:off x="1085850" y="2667000"/>
            <a:ext cx="9391650" cy="3619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1650" b="0">
                <a:solidFill>
                  <a:srgbClr val="172033"/>
                </a:solidFill>
                <a:latin typeface="Aptos Mono"/>
                <a:ea typeface="Aptos Mono"/>
                <a:cs typeface="Aptos Mono"/>
              </a:defRPr>
            </a:pPr>
            <a:r>
              <a:rPr sz="1650" b="0">
                <a:solidFill>
                  <a:srgbClr val="172033"/>
                </a:solidFill>
                <a:latin typeface="Aptos Mono"/>
                <a:ea typeface="Aptos Mono"/>
                <a:cs typeface="Aptos Mono"/>
              </a:rPr>
              <a:t>High score implies easy edit; low score implies difficult edit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CA74668-2F62-4F0F-BBDE-0B15522D7910}"/>
              </a:ext>
            </a:extLst>
          </p:cNvPr>
          <p:cNvSpPr>
            <a:spLocks noGrp="1"/>
          </p:cNvSpPr>
          <p:nvPr/>
        </p:nvSpPr>
        <p:spPr>
          <a:xfrm>
            <a:off x="876300" y="2495550"/>
            <a:ext cx="9810750" cy="47625"/>
          </a:xfrm>
          <a:prstGeom prst="rect">
            <a:avLst/>
          </a:prstGeom>
          <a:solidFill>
            <a:srgbClr val="16A09A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7B2FCDC-3A30-44EF-B26C-2BEDFE2F7260}"/>
              </a:ext>
            </a:extLst>
          </p:cNvPr>
          <p:cNvSpPr>
            <a:spLocks noGrp="1"/>
          </p:cNvSpPr>
          <p:nvPr/>
        </p:nvSpPr>
        <p:spPr>
          <a:xfrm>
            <a:off x="876300" y="3467100"/>
            <a:ext cx="9810750" cy="1028700"/>
          </a:xfrm>
          <a:prstGeom prst="rect">
            <a:avLst/>
          </a:prstGeom>
          <a:solidFill>
            <a:srgbClr val="F5F8FC"/>
          </a:solidFill>
          <a:ln w="11430">
            <a:solidFill>
              <a:srgbClr val="B8C6DA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06E8B3B1-90C6-4DF1-800F-5A60FB22B9BA}"/>
                  </a:ext>
                </a:extLst>
              </p:cNvPr>
              <p:cNvSpPr>
                <a:spLocks noGrp="1"/>
              </p:cNvSpPr>
              <p:nvPr/>
            </p:nvSpPr>
            <p:spPr>
              <a:xfrm>
                <a:off x="1085850" y="3638550"/>
                <a:ext cx="9391650" cy="361950"/>
              </a:xfrm>
              <a:prstGeom prst="rect">
                <a:avLst/>
              </a:prstGeom>
              <a:solidFill>
                <a:srgbClr val="000000">
                  <a:alpha val="0"/>
                </a:srgbClr>
              </a:solidFill>
              <a:ln w="0">
                <a:solidFill>
                  <a:srgbClr val="000000">
                    <a:alpha val="0"/>
                  </a:srgbClr>
                </a:solidFill>
                <a:prstDash val="solid"/>
              </a:ln>
            </p:spPr>
            <p:txBody>
              <a:bodyPr lIns="0" tIns="0" rIns="0" bIns="0" anchor="t"/>
              <a:lstStyle/>
              <a:p>
                <a:pPr algn="l">
                  <a:defRPr sz="1650" b="0">
                    <a:solidFill>
                      <a:srgbClr val="172033"/>
                    </a:solidFill>
                    <a:latin typeface="Aptos Mono"/>
                    <a:ea typeface="Aptos Mono"/>
                    <a:cs typeface="Aptos Mono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650" b="0" i="1" dirty="0" smtClean="0">
                              <a:solidFill>
                                <a:srgbClr val="172033"/>
                              </a:solidFill>
                              <a:latin typeface="Cambria Math" panose="02040503050406030204" pitchFamily="18" charset="0"/>
                              <a:ea typeface="Aptos Mono"/>
                              <a:cs typeface="Aptos Mono"/>
                            </a:rPr>
                          </m:ctrlPr>
                        </m:sSubPr>
                        <m:e>
                          <m:r>
                            <a:rPr lang="en-GB" sz="1650" b="0" i="1" dirty="0" smtClean="0">
                              <a:solidFill>
                                <a:srgbClr val="172033"/>
                              </a:solidFill>
                              <a:latin typeface="Cambria Math" panose="02040503050406030204" pitchFamily="18" charset="0"/>
                              <a:ea typeface="Aptos Mono"/>
                              <a:cs typeface="Aptos Mono"/>
                            </a:rPr>
                            <m:t>𝑁</m:t>
                          </m:r>
                        </m:e>
                        <m:sub>
                          <m:r>
                            <a:rPr lang="en-GB" sz="1650" b="0" i="1" dirty="0" smtClean="0">
                              <a:solidFill>
                                <a:srgbClr val="172033"/>
                              </a:solidFill>
                              <a:latin typeface="Cambria Math" panose="02040503050406030204" pitchFamily="18" charset="0"/>
                              <a:ea typeface="Aptos Mono"/>
                              <a:cs typeface="Aptos Mono"/>
                            </a:rPr>
                            <m:t>𝑎</m:t>
                          </m:r>
                        </m:sub>
                      </m:sSub>
                      <m:r>
                        <a:rPr lang="en-GB" sz="1650" b="0" i="1" dirty="0">
                          <a:solidFill>
                            <a:srgbClr val="172033"/>
                          </a:solidFill>
                          <a:latin typeface="Cambria Math" panose="02040503050406030204" pitchFamily="18" charset="0"/>
                          <a:ea typeface="Aptos Mono"/>
                          <a:cs typeface="Aptos Mono"/>
                        </a:rPr>
                        <m:t>= </m:t>
                      </m:r>
                      <m:sSub>
                        <m:sSubPr>
                          <m:ctrlPr>
                            <a:rPr lang="en-GB" sz="1650" b="0" i="1" dirty="0" smtClean="0">
                              <a:solidFill>
                                <a:srgbClr val="172033"/>
                              </a:solidFill>
                              <a:latin typeface="Cambria Math" panose="02040503050406030204" pitchFamily="18" charset="0"/>
                              <a:ea typeface="Aptos Mono"/>
                              <a:cs typeface="Aptos Mono"/>
                            </a:rPr>
                          </m:ctrlPr>
                        </m:sSubPr>
                        <m:e>
                          <m:r>
                            <a:rPr lang="en-GB" sz="1650" b="0" i="1" dirty="0" err="1">
                              <a:solidFill>
                                <a:srgbClr val="172033"/>
                              </a:solidFill>
                              <a:latin typeface="Cambria Math" panose="02040503050406030204" pitchFamily="18" charset="0"/>
                              <a:ea typeface="Aptos Mono"/>
                              <a:cs typeface="Aptos Mono"/>
                            </a:rPr>
                            <m:t>𝑁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GB" sz="1650" b="0" i="1" dirty="0" err="1">
                              <a:solidFill>
                                <a:srgbClr val="172033"/>
                              </a:solidFill>
                              <a:latin typeface="Cambria Math" panose="02040503050406030204" pitchFamily="18" charset="0"/>
                              <a:ea typeface="Aptos Mono"/>
                              <a:cs typeface="Aptos Mono"/>
                            </a:rPr>
                            <m:t>min</m:t>
                          </m:r>
                        </m:sub>
                      </m:sSub>
                      <m:r>
                        <a:rPr lang="en-GB" sz="1650" b="0" i="1" dirty="0">
                          <a:solidFill>
                            <a:srgbClr val="172033"/>
                          </a:solidFill>
                          <a:latin typeface="Cambria Math" panose="02040503050406030204" pitchFamily="18" charset="0"/>
                          <a:ea typeface="Aptos Mono"/>
                          <a:cs typeface="Aptos Mono"/>
                        </a:rPr>
                        <m:t>⁡+ </m:t>
                      </m:r>
                      <m:r>
                        <a:rPr lang="en-GB" sz="1650" b="0" i="1" dirty="0">
                          <a:solidFill>
                            <a:srgbClr val="172033"/>
                          </a:solidFill>
                          <a:latin typeface="Cambria Math" panose="02040503050406030204" pitchFamily="18" charset="0"/>
                          <a:ea typeface="Aptos Mono"/>
                          <a:cs typeface="Aptos Mono"/>
                        </a:rPr>
                        <m:t>𝑐𝑒𝑖𝑙</m:t>
                      </m:r>
                      <m:d>
                        <m:dPr>
                          <m:begChr m:val=""/>
                          <m:ctrlPr>
                            <a:rPr lang="en-US" sz="1650" b="0" i="1" dirty="0" smtClean="0">
                              <a:solidFill>
                                <a:srgbClr val="172033"/>
                              </a:solidFill>
                              <a:latin typeface="Cambria Math" panose="02040503050406030204" pitchFamily="18" charset="0"/>
                              <a:ea typeface="Aptos Mono"/>
                              <a:cs typeface="Aptos Mono"/>
                            </a:rPr>
                          </m:ctrlPr>
                        </m:dPr>
                        <m:e>
                          <m:d>
                            <m:dPr>
                              <m:endChr m:val=""/>
                              <m:ctrlPr>
                                <a:rPr lang="en-US" sz="1650" b="0" i="1" dirty="0" smtClean="0">
                                  <a:solidFill>
                                    <a:srgbClr val="172033"/>
                                  </a:solidFill>
                                  <a:latin typeface="Cambria Math" panose="02040503050406030204" pitchFamily="18" charset="0"/>
                                  <a:ea typeface="Aptos Mono"/>
                                  <a:cs typeface="Aptos Mono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en-GB" sz="1650" b="0" i="1" dirty="0">
                                      <a:solidFill>
                                        <a:srgbClr val="172033"/>
                                      </a:solidFill>
                                      <a:latin typeface="Cambria Math" panose="02040503050406030204" pitchFamily="18" charset="0"/>
                                      <a:ea typeface="Aptos Mono"/>
                                      <a:cs typeface="Aptos Mono"/>
                                    </a:rPr>
                                  </m:ctrlPr>
                                </m:dPr>
                                <m:e>
                                  <m:r>
                                    <a:rPr lang="en-GB" sz="1650" b="0" i="1" dirty="0">
                                      <a:solidFill>
                                        <a:srgbClr val="172033"/>
                                      </a:solidFill>
                                      <a:latin typeface="Cambria Math" panose="02040503050406030204" pitchFamily="18" charset="0"/>
                                      <a:ea typeface="Aptos Mono"/>
                                      <a:cs typeface="Aptos Mono"/>
                                    </a:rPr>
                                    <m:t>𝑁</m:t>
                                  </m:r>
                                  <m:r>
                                    <a:rPr lang="en-GB" sz="1650" b="0" i="1" dirty="0">
                                      <a:solidFill>
                                        <a:srgbClr val="172033"/>
                                      </a:solidFill>
                                      <a:latin typeface="Cambria Math" panose="02040503050406030204" pitchFamily="18" charset="0"/>
                                      <a:ea typeface="Aptos Mono"/>
                                      <a:cs typeface="Aptos Mono"/>
                                    </a:rPr>
                                    <m:t> − </m:t>
                                  </m:r>
                                  <m:sSub>
                                    <m:sSubPr>
                                      <m:ctrlPr>
                                        <a:rPr lang="en-GB" sz="1650" b="0" i="1" dirty="0" err="1">
                                          <a:solidFill>
                                            <a:srgbClr val="172033"/>
                                          </a:solidFill>
                                          <a:latin typeface="Cambria Math" panose="02040503050406030204" pitchFamily="18" charset="0"/>
                                          <a:ea typeface="Aptos Mono"/>
                                          <a:cs typeface="Aptos Mono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1650" b="0" i="1" dirty="0" err="1">
                                          <a:solidFill>
                                            <a:srgbClr val="172033"/>
                                          </a:solidFill>
                                          <a:latin typeface="Cambria Math" panose="02040503050406030204" pitchFamily="18" charset="0"/>
                                          <a:ea typeface="Aptos Mono"/>
                                          <a:cs typeface="Aptos Mono"/>
                                        </a:rPr>
                                        <m:t>𝑁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en-GB" sz="1650" b="0" i="1" dirty="0" err="1">
                                          <a:solidFill>
                                            <a:srgbClr val="172033"/>
                                          </a:solidFill>
                                          <a:latin typeface="Cambria Math" panose="02040503050406030204" pitchFamily="18" charset="0"/>
                                          <a:ea typeface="Aptos Mono"/>
                                          <a:cs typeface="Aptos Mono"/>
                                        </a:rPr>
                                        <m:t>min</m:t>
                                      </m:r>
                                    </m:sub>
                                  </m:sSub>
                                </m:e>
                              </m:d>
                              <m:sSup>
                                <m:sSupPr>
                                  <m:ctrlPr>
                                    <a:rPr lang="en-GB" sz="1650" b="0" i="1" dirty="0">
                                      <a:solidFill>
                                        <a:srgbClr val="172033"/>
                                      </a:solidFill>
                                      <a:latin typeface="Cambria Math" panose="02040503050406030204" pitchFamily="18" charset="0"/>
                                      <a:ea typeface="Aptos Mono"/>
                                      <a:cs typeface="Aptos Mono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GB" sz="1650" b="0" i="1" dirty="0">
                                          <a:solidFill>
                                            <a:srgbClr val="172033"/>
                                          </a:solidFill>
                                          <a:latin typeface="Cambria Math" panose="02040503050406030204" pitchFamily="18" charset="0"/>
                                          <a:ea typeface="Aptos Mono"/>
                                          <a:cs typeface="Aptos Mono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sz="1650" b="0" i="1" dirty="0">
                                          <a:solidFill>
                                            <a:srgbClr val="172033"/>
                                          </a:solidFill>
                                          <a:latin typeface="Cambria Math" panose="02040503050406030204" pitchFamily="18" charset="0"/>
                                          <a:ea typeface="Aptos Mono"/>
                                          <a:cs typeface="Aptos Mono"/>
                                        </a:rPr>
                                        <m:t>1</m:t>
                                      </m:r>
                                      <m:r>
                                        <a:rPr lang="en-GB" sz="1650" b="0" i="1" dirty="0">
                                          <a:solidFill>
                                            <a:srgbClr val="172033"/>
                                          </a:solidFill>
                                          <a:latin typeface="Cambria Math" panose="02040503050406030204" pitchFamily="18" charset="0"/>
                                          <a:ea typeface="Aptos Mono"/>
                                          <a:cs typeface="Aptos Mono"/>
                                        </a:rPr>
                                        <m:t> −</m:t>
                                      </m:r>
                                      <m:f>
                                        <m:fPr>
                                          <m:ctrlPr>
                                            <a:rPr lang="en-GB" sz="1650" b="0" i="1" dirty="0">
                                              <a:solidFill>
                                                <a:srgbClr val="172033"/>
                                              </a:solidFill>
                                              <a:latin typeface="Cambria Math" panose="02040503050406030204" pitchFamily="18" charset="0"/>
                                              <a:ea typeface="Aptos Mono"/>
                                              <a:cs typeface="Aptos Mono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1650" b="0" i="1" dirty="0" smtClean="0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  <a:ea typeface="Aptos Mono"/>
                                              <a:cs typeface="Aptos Mono"/>
                                            </a:rPr>
                                            <m:t>𝑆</m:t>
                                          </m:r>
                                        </m:num>
                                        <m:den>
                                          <m:sSub>
                                            <m:sSubPr>
                                              <m:ctrlPr>
                                                <a:rPr lang="en-US" sz="1650" b="0" i="1" dirty="0" smtClean="0">
                                                  <a:solidFill>
                                                    <a:srgbClr val="172033"/>
                                                  </a:solidFill>
                                                  <a:latin typeface="Cambria Math" panose="02040503050406030204" pitchFamily="18" charset="0"/>
                                                  <a:ea typeface="Aptos Mono"/>
                                                  <a:cs typeface="Aptos Mono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1650" b="0" i="1" dirty="0" smtClean="0">
                                                  <a:solidFill>
                                                    <a:srgbClr val="172033"/>
                                                  </a:solidFill>
                                                  <a:latin typeface="Cambria Math" panose="02040503050406030204" pitchFamily="18" charset="0"/>
                                                  <a:ea typeface="Aptos Mono"/>
                                                  <a:cs typeface="Aptos Mono"/>
                                                </a:rPr>
                                                <m:t>𝑆</m:t>
                                              </m:r>
                                            </m:e>
                                            <m:sub>
                                              <m:func>
                                                <m:funcPr>
                                                  <m:ctrlPr>
                                                    <a:rPr lang="en-US" sz="1650" b="0" i="1" dirty="0" smtClean="0">
                                                      <a:solidFill>
                                                        <a:srgbClr val="172033"/>
                                                      </a:solidFill>
                                                      <a:latin typeface="Cambria Math" panose="02040503050406030204" pitchFamily="18" charset="0"/>
                                                      <a:ea typeface="Aptos Mono"/>
                                                      <a:cs typeface="Aptos Mono"/>
                                                    </a:rPr>
                                                  </m:ctrlPr>
                                                </m:funcPr>
                                                <m:fName>
                                                  <m:r>
                                                    <m:rPr>
                                                      <m:sty m:val="p"/>
                                                    </m:rPr>
                                                    <a:rPr lang="en-US" sz="1650" b="0" i="0" dirty="0" smtClean="0">
                                                      <a:solidFill>
                                                        <a:srgbClr val="172033"/>
                                                      </a:solidFill>
                                                      <a:latin typeface="Cambria Math" panose="02040503050406030204" pitchFamily="18" charset="0"/>
                                                      <a:ea typeface="Aptos Mono"/>
                                                      <a:cs typeface="Aptos Mono"/>
                                                    </a:rPr>
                                                    <m:t>max</m:t>
                                                  </m:r>
                                                </m:fName>
                                                <m:e>
                                                  <m:r>
                                                    <a:rPr lang="en-US" sz="1650" b="0" i="1" dirty="0" smtClean="0">
                                                      <a:solidFill>
                                                        <a:srgbClr val="172033"/>
                                                      </a:solidFill>
                                                      <a:latin typeface="Cambria Math" panose="02040503050406030204" pitchFamily="18" charset="0"/>
                                                      <a:ea typeface="Aptos Mono"/>
                                                      <a:cs typeface="Aptos Mono"/>
                                                    </a:rPr>
                                                    <m:t> </m:t>
                                                  </m:r>
                                                </m:e>
                                              </m:func>
                                            </m:sub>
                                          </m:sSub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en-US" sz="1650" b="0" i="1" dirty="0" smtClean="0">
                                      <a:solidFill>
                                        <a:srgbClr val="172033"/>
                                      </a:solidFill>
                                      <a:latin typeface="Cambria Math" panose="02040503050406030204" pitchFamily="18" charset="0"/>
                                      <a:ea typeface="Aptos Mono"/>
                                      <a:cs typeface="Aptos Mono"/>
                                    </a:rPr>
                                    <m:t>𝛾</m:t>
                                  </m:r>
                                </m:sup>
                              </m:sSup>
                            </m:e>
                          </m:d>
                        </m:e>
                      </m:d>
                    </m:oMath>
                  </m:oMathPara>
                </a14:m>
                <a:endParaRPr/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06E8B3B1-90C6-4DF1-800F-5A60FB22B9B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5850" y="3638550"/>
                <a:ext cx="9391650" cy="361950"/>
              </a:xfrm>
              <a:prstGeom prst="rect">
                <a:avLst/>
              </a:prstGeom>
              <a:blipFill>
                <a:blip r:embed="rId3"/>
                <a:stretch>
                  <a:fillRect b="-121667"/>
                </a:stretch>
              </a:blipFill>
              <a:ln w="0">
                <a:solidFill>
                  <a:srgbClr val="000000">
                    <a:alpha val="0"/>
                  </a:srgbClr>
                </a:solidFill>
                <a:prstDash val="solid"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>
            <a:extLst>
              <a:ext uri="{FF2B5EF4-FFF2-40B4-BE49-F238E27FC236}">
                <a16:creationId xmlns:a16="http://schemas.microsoft.com/office/drawing/2014/main" id="{1A07EAEA-5F12-4344-9505-3E595C6140BA}"/>
              </a:ext>
            </a:extLst>
          </p:cNvPr>
          <p:cNvSpPr>
            <a:spLocks noGrp="1"/>
          </p:cNvSpPr>
          <p:nvPr/>
        </p:nvSpPr>
        <p:spPr>
          <a:xfrm>
            <a:off x="876300" y="3467100"/>
            <a:ext cx="9810750" cy="47625"/>
          </a:xfrm>
          <a:prstGeom prst="rect">
            <a:avLst/>
          </a:prstGeom>
          <a:solidFill>
            <a:srgbClr val="D59625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CBA460FA-3AC8-43C4-ADC8-B8B305FA1EEB}"/>
                  </a:ext>
                </a:extLst>
              </p:cNvPr>
              <p:cNvSpPr>
                <a:spLocks noGrp="1"/>
              </p:cNvSpPr>
              <p:nvPr/>
            </p:nvSpPr>
            <p:spPr>
              <a:xfrm>
                <a:off x="914400" y="4810125"/>
                <a:ext cx="9715500" cy="742950"/>
              </a:xfrm>
              <a:prstGeom prst="rect">
                <a:avLst/>
              </a:prstGeom>
              <a:solidFill>
                <a:srgbClr val="000000">
                  <a:alpha val="0"/>
                </a:srgbClr>
              </a:solidFill>
              <a:ln w="0">
                <a:solidFill>
                  <a:srgbClr val="000000">
                    <a:alpha val="0"/>
                  </a:srgbClr>
                </a:solidFill>
                <a:prstDash val="solid"/>
              </a:ln>
            </p:spPr>
            <p:txBody>
              <a:bodyPr lIns="0" tIns="0" rIns="0" bIns="0" anchor="t"/>
              <a:lstStyle/>
              <a:p>
                <a:pPr algn="l">
                  <a:defRPr sz="1350" b="0">
                    <a:solidFill>
                      <a:srgbClr val="5E6A7D"/>
                    </a:solidFill>
                    <a:latin typeface="Aptos"/>
                    <a:ea typeface="Aptos"/>
                    <a:cs typeface="Aptos"/>
                  </a:defRPr>
                </a:pPr>
                <a:r>
                  <a:rPr sz="1350" b="0" dirty="0">
                    <a:solidFill>
                      <a:srgbClr val="5E6A7D"/>
                    </a:solidFill>
                    <a:latin typeface="Aptos"/>
                    <a:ea typeface="Aptos"/>
                    <a:cs typeface="Aptos"/>
                  </a:rPr>
                  <a:t>Default </a:t>
                </a:r>
                <a14:m>
                  <m:oMath xmlns:m="http://schemas.openxmlformats.org/officeDocument/2006/math">
                    <m:r>
                      <a:rPr lang="en-US" sz="1350" b="0" i="1" dirty="0" smtClean="0">
                        <a:solidFill>
                          <a:srgbClr val="5E6A7D"/>
                        </a:solidFill>
                        <a:latin typeface="Cambria Math" panose="02040503050406030204" pitchFamily="18" charset="0"/>
                        <a:ea typeface="Aptos"/>
                        <a:cs typeface="Aptos"/>
                      </a:rPr>
                      <m:t>𝛾</m:t>
                    </m:r>
                    <m:r>
                      <a:rPr lang="en-US" sz="1350" b="0" i="1" dirty="0">
                        <a:solidFill>
                          <a:srgbClr val="5E6A7D"/>
                        </a:solidFill>
                        <a:latin typeface="Cambria Math" panose="02040503050406030204" pitchFamily="18" charset="0"/>
                        <a:ea typeface="Aptos"/>
                        <a:cs typeface="Aptos"/>
                      </a:rPr>
                      <m:t>= </m:t>
                    </m:r>
                    <m:r>
                      <a:rPr lang="en-US" sz="1350" b="0" i="1" dirty="0" smtClean="0">
                        <a:solidFill>
                          <a:srgbClr val="5E6A7D"/>
                        </a:solidFill>
                        <a:latin typeface="Cambria Math" panose="02040503050406030204" pitchFamily="18" charset="0"/>
                        <a:ea typeface="Aptos"/>
                        <a:cs typeface="Aptos"/>
                      </a:rPr>
                      <m:t>0</m:t>
                    </m:r>
                    <m:r>
                      <a:rPr lang="en-US" sz="1350" b="0" i="1" dirty="0" smtClean="0">
                        <a:solidFill>
                          <a:srgbClr val="5E6A7D"/>
                        </a:solidFill>
                        <a:latin typeface="Cambria Math" panose="02040503050406030204" pitchFamily="18" charset="0"/>
                        <a:ea typeface="Aptos"/>
                        <a:cs typeface="Aptos"/>
                      </a:rPr>
                      <m:t>.</m:t>
                    </m:r>
                    <m:r>
                      <a:rPr lang="en-US" sz="1350" b="0" i="1" dirty="0" smtClean="0">
                        <a:solidFill>
                          <a:srgbClr val="5E6A7D"/>
                        </a:solidFill>
                        <a:latin typeface="Cambria Math" panose="02040503050406030204" pitchFamily="18" charset="0"/>
                        <a:ea typeface="Aptos"/>
                        <a:cs typeface="Aptos"/>
                      </a:rPr>
                      <m:t>15</m:t>
                    </m:r>
                  </m:oMath>
                </a14:m>
                <a:r>
                  <a:rPr lang="en-US" sz="1350" b="0" dirty="0">
                    <a:solidFill>
                      <a:srgbClr val="5E6A7D"/>
                    </a:solidFill>
                    <a:latin typeface="Aptos"/>
                    <a:ea typeface="Aptos"/>
                    <a:cs typeface="Aptos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350" b="0" i="1" dirty="0" smtClean="0">
                            <a:solidFill>
                              <a:srgbClr val="5E6A7D"/>
                            </a:solidFill>
                            <a:latin typeface="Cambria Math" panose="02040503050406030204" pitchFamily="18" charset="0"/>
                            <a:ea typeface="Aptos"/>
                            <a:cs typeface="Aptos"/>
                          </a:rPr>
                        </m:ctrlPr>
                      </m:sSubPr>
                      <m:e>
                        <m:r>
                          <a:rPr lang="en-US" sz="1350" b="0" i="1" dirty="0" smtClean="0">
                            <a:solidFill>
                              <a:srgbClr val="5E6A7D"/>
                            </a:solidFill>
                            <a:latin typeface="Cambria Math" panose="02040503050406030204" pitchFamily="18" charset="0"/>
                            <a:ea typeface="Aptos"/>
                            <a:cs typeface="Aptos"/>
                          </a:rPr>
                          <m:t>𝑁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350" b="0" i="1" dirty="0" smtClean="0">
                            <a:solidFill>
                              <a:srgbClr val="5E6A7D"/>
                            </a:solidFill>
                            <a:latin typeface="Cambria Math" panose="02040503050406030204" pitchFamily="18" charset="0"/>
                            <a:ea typeface="Aptos"/>
                            <a:cs typeface="Aptos"/>
                          </a:rPr>
                          <m:t>min</m:t>
                        </m:r>
                      </m:sub>
                    </m:sSub>
                    <m:r>
                      <a:rPr lang="en-US" sz="1350" b="0" i="1" dirty="0" smtClean="0">
                        <a:solidFill>
                          <a:srgbClr val="5E6A7D"/>
                        </a:solidFill>
                        <a:latin typeface="Cambria Math" panose="02040503050406030204" pitchFamily="18" charset="0"/>
                        <a:ea typeface="Aptos"/>
                        <a:cs typeface="Aptos"/>
                      </a:rPr>
                      <m:t>=</m:t>
                    </m:r>
                    <m:r>
                      <a:rPr lang="en-US" sz="1350" b="0" i="1" dirty="0" smtClean="0">
                        <a:solidFill>
                          <a:srgbClr val="5E6A7D"/>
                        </a:solidFill>
                        <a:latin typeface="Cambria Math" panose="02040503050406030204" pitchFamily="18" charset="0"/>
                        <a:ea typeface="Aptos"/>
                        <a:cs typeface="Aptos"/>
                      </a:rPr>
                      <m:t>1</m:t>
                    </m:r>
                  </m:oMath>
                </a14:m>
                <a:r>
                  <a:rPr lang="en-US" sz="1350" b="0" dirty="0">
                    <a:solidFill>
                      <a:srgbClr val="5E6A7D"/>
                    </a:solidFill>
                    <a:latin typeface="Aptos"/>
                    <a:ea typeface="Aptos"/>
                    <a:cs typeface="Aptos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350" b="0" i="1" dirty="0" smtClean="0">
                        <a:solidFill>
                          <a:srgbClr val="5E6A7D"/>
                        </a:solidFill>
                        <a:latin typeface="Cambria Math" panose="02040503050406030204" pitchFamily="18" charset="0"/>
                        <a:ea typeface="Aptos"/>
                        <a:cs typeface="Aptos"/>
                      </a:rPr>
                      <m:t>𝑁</m:t>
                    </m:r>
                    <m:r>
                      <a:rPr lang="en-US" sz="1350" b="0" i="1" dirty="0" smtClean="0">
                        <a:solidFill>
                          <a:srgbClr val="5E6A7D"/>
                        </a:solidFill>
                        <a:latin typeface="Cambria Math" panose="02040503050406030204" pitchFamily="18" charset="0"/>
                        <a:ea typeface="Aptos"/>
                        <a:cs typeface="Aptos"/>
                      </a:rPr>
                      <m:t>=</m:t>
                    </m:r>
                    <m:r>
                      <a:rPr lang="en-US" sz="1350" b="0" i="1" dirty="0" smtClean="0">
                        <a:solidFill>
                          <a:srgbClr val="5E6A7D"/>
                        </a:solidFill>
                        <a:latin typeface="Cambria Math" panose="02040503050406030204" pitchFamily="18" charset="0"/>
                        <a:ea typeface="Aptos"/>
                        <a:cs typeface="Aptos"/>
                      </a:rPr>
                      <m:t>32</m:t>
                    </m:r>
                  </m:oMath>
                </a14:m>
                <a:r>
                  <a:rPr lang="en-US" sz="1350" b="0" dirty="0">
                    <a:solidFill>
                      <a:srgbClr val="5E6A7D"/>
                    </a:solidFill>
                    <a:latin typeface="Aptos"/>
                    <a:ea typeface="Aptos"/>
                    <a:cs typeface="Aptos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350" b="0" i="1" dirty="0" smtClean="0">
                            <a:solidFill>
                              <a:srgbClr val="5E6A7D"/>
                            </a:solidFill>
                            <a:latin typeface="Cambria Math" panose="02040503050406030204" pitchFamily="18" charset="0"/>
                            <a:ea typeface="Aptos"/>
                            <a:cs typeface="Aptos"/>
                          </a:rPr>
                        </m:ctrlPr>
                      </m:sSubPr>
                      <m:e>
                        <m:r>
                          <a:rPr lang="en-US" sz="1350" b="0" i="1" dirty="0" smtClean="0">
                            <a:solidFill>
                              <a:srgbClr val="5E6A7D"/>
                            </a:solidFill>
                            <a:latin typeface="Cambria Math" panose="02040503050406030204" pitchFamily="18" charset="0"/>
                            <a:ea typeface="Aptos"/>
                            <a:cs typeface="Aptos"/>
                          </a:rPr>
                          <m:t>𝑆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350" b="0" i="1" dirty="0" smtClean="0">
                            <a:solidFill>
                              <a:srgbClr val="5E6A7D"/>
                            </a:solidFill>
                            <a:latin typeface="Cambria Math" panose="02040503050406030204" pitchFamily="18" charset="0"/>
                            <a:ea typeface="Aptos"/>
                            <a:cs typeface="Aptos"/>
                          </a:rPr>
                          <m:t>max</m:t>
                        </m:r>
                      </m:sub>
                    </m:sSub>
                    <m:r>
                      <a:rPr lang="en-US" sz="1350" b="0" i="1" dirty="0" smtClean="0">
                        <a:solidFill>
                          <a:srgbClr val="5E6A7D"/>
                        </a:solidFill>
                        <a:latin typeface="Cambria Math" panose="02040503050406030204" pitchFamily="18" charset="0"/>
                        <a:ea typeface="Aptos"/>
                        <a:cs typeface="Aptos"/>
                      </a:rPr>
                      <m:t>=</m:t>
                    </m:r>
                    <m:r>
                      <a:rPr lang="en-US" sz="1350" b="0" i="1" dirty="0" smtClean="0">
                        <a:solidFill>
                          <a:srgbClr val="5E6A7D"/>
                        </a:solidFill>
                        <a:latin typeface="Cambria Math" panose="02040503050406030204" pitchFamily="18" charset="0"/>
                        <a:ea typeface="Aptos"/>
                        <a:cs typeface="Aptos"/>
                      </a:rPr>
                      <m:t>10</m:t>
                    </m:r>
                  </m:oMath>
                </a14:m>
                <a:r>
                  <a:rPr sz="1350" b="0" dirty="0">
                    <a:solidFill>
                      <a:srgbClr val="5E6A7D"/>
                    </a:solidFill>
                    <a:latin typeface="Aptos"/>
                    <a:ea typeface="Aptos"/>
                    <a:cs typeface="Aptos"/>
                  </a:rPr>
                  <a:t>.</a:t>
                </a:r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CBA460FA-3AC8-43C4-ADC8-B8B305FA1EE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4810125"/>
                <a:ext cx="9715500" cy="742950"/>
              </a:xfrm>
              <a:prstGeom prst="rect">
                <a:avLst/>
              </a:prstGeom>
              <a:blipFill>
                <a:blip r:embed="rId4"/>
                <a:stretch>
                  <a:fillRect l="-1066" t="-7317"/>
                </a:stretch>
              </a:blipFill>
              <a:ln w="0">
                <a:solidFill>
                  <a:srgbClr val="000000">
                    <a:alpha val="0"/>
                  </a:srgbClr>
                </a:solidFill>
                <a:prstDash val="solid"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792371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B738F652-E0B1-42DF-A41C-46724B9C08A3}"/>
              </a:ext>
            </a:extLst>
          </p:cNvPr>
          <p:cNvSpPr>
            <a:spLocks noGrp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AFBFD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8C5B4FC-B085-4990-851D-02F158EB2941}"/>
              </a:ext>
            </a:extLst>
          </p:cNvPr>
          <p:cNvSpPr>
            <a:spLocks noGrp="1"/>
          </p:cNvSpPr>
          <p:nvPr/>
        </p:nvSpPr>
        <p:spPr>
          <a:xfrm>
            <a:off x="0" y="0"/>
            <a:ext cx="12192000" cy="76200"/>
          </a:xfrm>
          <a:prstGeom prst="rect">
            <a:avLst/>
          </a:prstGeom>
          <a:solidFill>
            <a:srgbClr val="2F6FDB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1B0BE14-78E7-4F1B-BFFB-62C6990C71C6}"/>
              </a:ext>
            </a:extLst>
          </p:cNvPr>
          <p:cNvSpPr>
            <a:spLocks noGrp="1"/>
          </p:cNvSpPr>
          <p:nvPr/>
        </p:nvSpPr>
        <p:spPr>
          <a:xfrm>
            <a:off x="552450" y="228600"/>
            <a:ext cx="2000250" cy="1905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900" b="1">
                <a:solidFill>
                  <a:srgbClr val="2F6FDB"/>
                </a:solidFill>
                <a:latin typeface="Aptos"/>
                <a:ea typeface="Aptos"/>
                <a:cs typeface="Aptos"/>
              </a:defRPr>
            </a:pPr>
            <a:r>
              <a:rPr sz="900" b="1">
                <a:solidFill>
                  <a:srgbClr val="2F6FDB"/>
                </a:solidFill>
                <a:latin typeface="Aptos"/>
                <a:ea typeface="Aptos"/>
                <a:cs typeface="Aptos"/>
              </a:rPr>
              <a:t>COMPONENT 2A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1D7A0F6-42D2-4B55-B26C-1661F42DF885}"/>
              </a:ext>
            </a:extLst>
          </p:cNvPr>
          <p:cNvSpPr>
            <a:spLocks noGrp="1"/>
          </p:cNvSpPr>
          <p:nvPr/>
        </p:nvSpPr>
        <p:spPr>
          <a:xfrm>
            <a:off x="552450" y="457200"/>
            <a:ext cx="9429750" cy="5524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2250" b="1">
                <a:solidFill>
                  <a:srgbClr val="172033"/>
                </a:solidFill>
                <a:latin typeface="Aptos Display"/>
                <a:ea typeface="Aptos Display"/>
                <a:cs typeface="Aptos Display"/>
              </a:defRPr>
            </a:pPr>
            <a:r>
              <a:rPr sz="2250" b="1">
                <a:solidFill>
                  <a:srgbClr val="172033"/>
                </a:solidFill>
                <a:latin typeface="Aptos Display"/>
                <a:ea typeface="Aptos Display"/>
                <a:cs typeface="Aptos Display"/>
              </a:rPr>
              <a:t>Tweedie-style one-step previews make early pruning cheaper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A713295-A28F-4BAB-99DF-FFF5527BE1A4}"/>
              </a:ext>
            </a:extLst>
          </p:cNvPr>
          <p:cNvSpPr>
            <a:spLocks noGrp="1"/>
          </p:cNvSpPr>
          <p:nvPr/>
        </p:nvSpPr>
        <p:spPr>
          <a:xfrm>
            <a:off x="552450" y="6515100"/>
            <a:ext cx="7905750" cy="1714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788" b="0">
                <a:solidFill>
                  <a:srgbClr val="7A8494"/>
                </a:solidFill>
                <a:latin typeface="Aptos"/>
                <a:ea typeface="Aptos"/>
                <a:cs typeface="Aptos"/>
              </a:defRPr>
            </a:pPr>
            <a:r>
              <a:rPr sz="788" b="0">
                <a:solidFill>
                  <a:srgbClr val="7A8494"/>
                </a:solidFill>
                <a:latin typeface="Aptos"/>
                <a:ea typeface="Aptos"/>
                <a:cs typeface="Aptos"/>
              </a:rPr>
              <a:t>Yang Song et al., Score-Based Generative Modeling through Stochastic Differential Equations, ICLR 2021, Outstanding Paper Award; Xiangyan Qu et al., From Scale to Speed: Adaptive Test-Time Scaling for Image Editing, arXiv 2026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4EE328E-F959-416A-87A8-4E87D0C0BD73}"/>
              </a:ext>
            </a:extLst>
          </p:cNvPr>
          <p:cNvSpPr>
            <a:spLocks noGrp="1"/>
          </p:cNvSpPr>
          <p:nvPr/>
        </p:nvSpPr>
        <p:spPr>
          <a:xfrm>
            <a:off x="11049000" y="6515100"/>
            <a:ext cx="609600" cy="1714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r">
              <a:defRPr sz="788" b="0">
                <a:solidFill>
                  <a:srgbClr val="7A8494"/>
                </a:solidFill>
                <a:latin typeface="Aptos"/>
                <a:ea typeface="Aptos"/>
                <a:cs typeface="Aptos"/>
              </a:defRPr>
            </a:pPr>
            <a:r>
              <a:rPr sz="788" b="0">
                <a:solidFill>
                  <a:srgbClr val="7A8494"/>
                </a:solidFill>
                <a:latin typeface="Aptos"/>
                <a:ea typeface="Aptos"/>
                <a:cs typeface="Aptos"/>
              </a:rPr>
              <a:t>22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C26CCC7-4FBE-46B8-B5D0-A80E8CB058B0}"/>
              </a:ext>
            </a:extLst>
          </p:cNvPr>
          <p:cNvSpPr>
            <a:spLocks noGrp="1"/>
          </p:cNvSpPr>
          <p:nvPr/>
        </p:nvSpPr>
        <p:spPr>
          <a:xfrm>
            <a:off x="876300" y="1524000"/>
            <a:ext cx="9810750" cy="704850"/>
          </a:xfrm>
          <a:prstGeom prst="rect">
            <a:avLst/>
          </a:prstGeom>
          <a:solidFill>
            <a:srgbClr val="F5F8FC"/>
          </a:solidFill>
          <a:ln w="11430">
            <a:solidFill>
              <a:srgbClr val="B8C6DA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E56B83E2-F14E-4737-B1F5-24EF1EB141CC}"/>
                  </a:ext>
                </a:extLst>
              </p:cNvPr>
              <p:cNvSpPr>
                <a:spLocks noGrp="1"/>
              </p:cNvSpPr>
              <p:nvPr/>
            </p:nvSpPr>
            <p:spPr>
              <a:xfrm>
                <a:off x="1085850" y="1695450"/>
                <a:ext cx="9391650" cy="361950"/>
              </a:xfrm>
              <a:prstGeom prst="rect">
                <a:avLst/>
              </a:prstGeom>
              <a:solidFill>
                <a:srgbClr val="000000">
                  <a:alpha val="0"/>
                </a:srgbClr>
              </a:solidFill>
              <a:ln w="0">
                <a:solidFill>
                  <a:srgbClr val="000000">
                    <a:alpha val="0"/>
                  </a:srgbClr>
                </a:solidFill>
                <a:prstDash val="solid"/>
              </a:ln>
            </p:spPr>
            <p:txBody>
              <a:bodyPr lIns="0" tIns="0" rIns="0" bIns="0" anchor="t"/>
              <a:lstStyle/>
              <a:p>
                <a:pPr algn="l">
                  <a:defRPr sz="1650" b="0">
                    <a:solidFill>
                      <a:srgbClr val="172033"/>
                    </a:solidFill>
                    <a:latin typeface="Aptos Mono"/>
                    <a:ea typeface="Aptos Mono"/>
                    <a:cs typeface="Aptos Mono"/>
                  </a:defRPr>
                </a:pPr>
                <a:r>
                  <a:rPr lang="en-US" sz="1650" b="0" dirty="0">
                    <a:solidFill>
                      <a:srgbClr val="172033"/>
                    </a:solidFill>
                    <a:latin typeface="Aptos Mono"/>
                    <a:ea typeface="Aptos Mono"/>
                    <a:cs typeface="Aptos Mono"/>
                  </a:rPr>
                  <a:t>Goal: inspect an intermediate latent at time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50" b="0" i="1" smtClean="0">
                            <a:solidFill>
                              <a:srgbClr val="172033"/>
                            </a:solidFill>
                            <a:latin typeface="Cambria Math" panose="02040503050406030204" pitchFamily="18" charset="0"/>
                            <a:ea typeface="Aptos Mono"/>
                            <a:cs typeface="Aptos Mono"/>
                          </a:rPr>
                        </m:ctrlPr>
                      </m:sSubPr>
                      <m:e>
                        <m:r>
                          <a:rPr lang="en-US" sz="1650" b="0" i="1" smtClean="0">
                            <a:solidFill>
                              <a:srgbClr val="172033"/>
                            </a:solidFill>
                            <a:latin typeface="Cambria Math" panose="02040503050406030204" pitchFamily="18" charset="0"/>
                            <a:ea typeface="Aptos Mono"/>
                            <a:cs typeface="Aptos Mono"/>
                          </a:rPr>
                          <m:t>𝑡</m:t>
                        </m:r>
                      </m:e>
                      <m:sub>
                        <m:r>
                          <a:rPr lang="en-US" sz="1650" b="0" i="1" smtClean="0">
                            <a:solidFill>
                              <a:srgbClr val="172033"/>
                            </a:solidFill>
                            <a:latin typeface="Cambria Math" panose="02040503050406030204" pitchFamily="18" charset="0"/>
                            <a:ea typeface="Aptos Mono"/>
                            <a:cs typeface="Aptos Mono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US" sz="1650" b="0" dirty="0">
                    <a:solidFill>
                      <a:srgbClr val="172033"/>
                    </a:solidFill>
                    <a:latin typeface="Aptos Mono"/>
                    <a:ea typeface="Aptos Mono"/>
                    <a:cs typeface="Aptos Mono"/>
                  </a:rPr>
                  <a:t> without extra denoising</a:t>
                </a:r>
                <a:endParaRPr sz="1650" b="0" dirty="0">
                  <a:solidFill>
                    <a:srgbClr val="172033"/>
                  </a:solidFill>
                  <a:latin typeface="Aptos Mono"/>
                  <a:ea typeface="Aptos Mono"/>
                  <a:cs typeface="Aptos Mono"/>
                </a:endParaRP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E56B83E2-F14E-4737-B1F5-24EF1EB141C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5850" y="1695450"/>
                <a:ext cx="9391650" cy="361950"/>
              </a:xfrm>
              <a:prstGeom prst="rect">
                <a:avLst/>
              </a:prstGeom>
              <a:blipFill>
                <a:blip r:embed="rId3"/>
                <a:stretch>
                  <a:fillRect l="-1362" t="-16393" b="-3279"/>
                </a:stretch>
              </a:blipFill>
              <a:ln w="0">
                <a:solidFill>
                  <a:srgbClr val="000000">
                    <a:alpha val="0"/>
                  </a:srgbClr>
                </a:solidFill>
                <a:prstDash val="solid"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>
            <a:extLst>
              <a:ext uri="{FF2B5EF4-FFF2-40B4-BE49-F238E27FC236}">
                <a16:creationId xmlns:a16="http://schemas.microsoft.com/office/drawing/2014/main" id="{C3A4BE94-2061-4A9F-822C-FF163ADEC005}"/>
              </a:ext>
            </a:extLst>
          </p:cNvPr>
          <p:cNvSpPr>
            <a:spLocks noGrp="1"/>
          </p:cNvSpPr>
          <p:nvPr/>
        </p:nvSpPr>
        <p:spPr>
          <a:xfrm>
            <a:off x="876300" y="1524000"/>
            <a:ext cx="9810750" cy="47625"/>
          </a:xfrm>
          <a:prstGeom prst="rect">
            <a:avLst/>
          </a:prstGeom>
          <a:solidFill>
            <a:srgbClr val="2F6FDB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43311DC-69BE-456B-B7D5-F4379DC076F4}"/>
              </a:ext>
            </a:extLst>
          </p:cNvPr>
          <p:cNvSpPr>
            <a:spLocks noGrp="1"/>
          </p:cNvSpPr>
          <p:nvPr/>
        </p:nvSpPr>
        <p:spPr>
          <a:xfrm>
            <a:off x="876300" y="2495549"/>
            <a:ext cx="9810750" cy="847725"/>
          </a:xfrm>
          <a:prstGeom prst="rect">
            <a:avLst/>
          </a:prstGeom>
          <a:solidFill>
            <a:srgbClr val="F5F8FC"/>
          </a:solidFill>
          <a:ln w="11430">
            <a:solidFill>
              <a:srgbClr val="B8C6DA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99C2EC2D-9FCF-4491-9001-28C1D9D53440}"/>
                  </a:ext>
                </a:extLst>
              </p:cNvPr>
              <p:cNvSpPr>
                <a:spLocks noGrp="1"/>
              </p:cNvSpPr>
              <p:nvPr/>
            </p:nvSpPr>
            <p:spPr>
              <a:xfrm>
                <a:off x="1085850" y="2667000"/>
                <a:ext cx="9391650" cy="640080"/>
              </a:xfrm>
              <a:prstGeom prst="rect">
                <a:avLst/>
              </a:prstGeom>
              <a:solidFill>
                <a:srgbClr val="000000">
                  <a:alpha val="0"/>
                </a:srgbClr>
              </a:solidFill>
              <a:ln w="0">
                <a:solidFill>
                  <a:srgbClr val="000000">
                    <a:alpha val="0"/>
                  </a:srgbClr>
                </a:solidFill>
                <a:prstDash val="solid"/>
              </a:ln>
            </p:spPr>
            <p:txBody>
              <a:bodyPr lIns="0" tIns="0" rIns="0" bIns="0" anchor="t"/>
              <a:lstStyle/>
              <a:p>
                <a:pPr>
                  <a:defRPr sz="1650" b="0">
                    <a:solidFill>
                      <a:srgbClr val="172033"/>
                    </a:solidFill>
                    <a:latin typeface="Aptos Mono"/>
                    <a:ea typeface="Aptos Mono"/>
                    <a:cs typeface="Aptos Mono"/>
                  </a:defRPr>
                </a:pPr>
                <a:r>
                  <a:rPr lang="en-US" sz="1650" b="0" dirty="0">
                    <a:solidFill>
                      <a:srgbClr val="172033"/>
                    </a:solidFill>
                  </a:rPr>
                  <a:t>Use Tweedie’s formula: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dirty="0" smtClean="0">
                            <a:solidFill>
                              <a:srgbClr val="172033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000" b="0" i="1" dirty="0" smtClean="0">
                                <a:solidFill>
                                  <a:srgbClr val="17203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b="0" i="1" dirty="0" smtClean="0">
                                <a:solidFill>
                                  <a:srgbClr val="172033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sz="2000" b="0" i="1" dirty="0" smtClean="0">
                            <a:solidFill>
                              <a:srgbClr val="172033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2000" b="0" i="1" dirty="0" smtClean="0">
                            <a:solidFill>
                              <a:srgbClr val="172033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en-US" sz="2000" b="0" i="1" dirty="0" smtClean="0">
                                <a:solidFill>
                                  <a:srgbClr val="17203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dirty="0" smtClean="0">
                                <a:solidFill>
                                  <a:srgbClr val="172033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2000" b="0" i="1" dirty="0" smtClean="0">
                                <a:solidFill>
                                  <a:srgbClr val="172033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</m:sub>
                    </m:sSub>
                    <m:r>
                      <a:rPr lang="en-US" sz="2000" b="0" i="1" dirty="0" smtClean="0">
                        <a:solidFill>
                          <a:srgbClr val="172033"/>
                        </a:solidFill>
                        <a:latin typeface="Cambria Math" panose="02040503050406030204" pitchFamily="18" charset="0"/>
                        <a:ea typeface="Aptos Mono"/>
                        <a:cs typeface="Aptos Mono"/>
                      </a:rPr>
                      <m:t>=</m:t>
                    </m:r>
                    <m:f>
                      <m:fPr>
                        <m:ctrlPr>
                          <a:rPr lang="en-US" sz="2000" b="0" i="1" dirty="0" smtClean="0">
                            <a:solidFill>
                              <a:srgbClr val="172033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000" i="1" dirty="0">
                                <a:solidFill>
                                  <a:srgbClr val="172033"/>
                                </a:solidFill>
                                <a:latin typeface="Cambria Math" panose="02040503050406030204" pitchFamily="18" charset="0"/>
                                <a:ea typeface="Aptos Mono"/>
                                <a:cs typeface="Aptos Mono"/>
                              </a:rPr>
                            </m:ctrlPr>
                          </m:sSubPr>
                          <m:e>
                            <m:r>
                              <a:rPr lang="en-US" sz="2000" i="1" dirty="0">
                                <a:solidFill>
                                  <a:srgbClr val="172033"/>
                                </a:solidFill>
                                <a:latin typeface="Cambria Math" panose="02040503050406030204" pitchFamily="18" charset="0"/>
                                <a:ea typeface="Aptos Mono"/>
                                <a:cs typeface="Aptos Mono"/>
                              </a:rPr>
                              <m:t>𝑥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2000" i="1" dirty="0" err="1">
                                    <a:solidFill>
                                      <a:srgbClr val="172033"/>
                                    </a:solidFill>
                                    <a:latin typeface="Cambria Math" panose="02040503050406030204" pitchFamily="18" charset="0"/>
                                    <a:ea typeface="Aptos Mono"/>
                                    <a:cs typeface="Aptos Mono"/>
                                  </a:rPr>
                                </m:ctrlPr>
                              </m:sSubPr>
                              <m:e>
                                <m:r>
                                  <a:rPr lang="en-US" sz="2000" i="1" dirty="0" err="1">
                                    <a:solidFill>
                                      <a:srgbClr val="172033"/>
                                    </a:solidFill>
                                    <a:latin typeface="Cambria Math" panose="02040503050406030204" pitchFamily="18" charset="0"/>
                                    <a:ea typeface="Aptos Mono"/>
                                    <a:cs typeface="Aptos Mono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sz="2000" i="1" dirty="0" err="1">
                                    <a:solidFill>
                                      <a:srgbClr val="172033"/>
                                    </a:solidFill>
                                    <a:latin typeface="Cambria Math" panose="02040503050406030204" pitchFamily="18" charset="0"/>
                                    <a:ea typeface="Aptos Mono"/>
                                    <a:cs typeface="Aptos Mono"/>
                                  </a:rPr>
                                  <m:t>𝑒</m:t>
                                </m:r>
                              </m:sub>
                            </m:sSub>
                          </m:sub>
                        </m:sSub>
                        <m:r>
                          <a:rPr lang="en-US" sz="2000" i="1" dirty="0">
                            <a:solidFill>
                              <a:srgbClr val="172033"/>
                            </a:solidFill>
                            <a:latin typeface="Cambria Math" panose="02040503050406030204" pitchFamily="18" charset="0"/>
                            <a:ea typeface="Aptos Mono"/>
                            <a:cs typeface="Aptos Mono"/>
                          </a:rPr>
                          <m:t>+ </m:t>
                        </m:r>
                        <m:sSubSup>
                          <m:sSubSupPr>
                            <m:ctrlPr>
                              <a:rPr lang="en-US" sz="2000" i="1" dirty="0">
                                <a:solidFill>
                                  <a:srgbClr val="172033"/>
                                </a:solidFill>
                                <a:latin typeface="Cambria Math" panose="02040503050406030204" pitchFamily="18" charset="0"/>
                                <a:ea typeface="Aptos Mono"/>
                                <a:cs typeface="Aptos Mono"/>
                              </a:rPr>
                            </m:ctrlPr>
                          </m:sSubSupPr>
                          <m:e>
                            <m:r>
                              <a:rPr lang="en-US" sz="2000" i="1" dirty="0">
                                <a:solidFill>
                                  <a:srgbClr val="172033"/>
                                </a:solidFill>
                                <a:latin typeface="Cambria Math" panose="02040503050406030204" pitchFamily="18" charset="0"/>
                                <a:ea typeface="Aptos Mono"/>
                                <a:cs typeface="Aptos Mono"/>
                              </a:rPr>
                              <m:t>𝜎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2000" i="1" dirty="0" err="1">
                                    <a:solidFill>
                                      <a:srgbClr val="172033"/>
                                    </a:solidFill>
                                    <a:latin typeface="Cambria Math" panose="02040503050406030204" pitchFamily="18" charset="0"/>
                                    <a:ea typeface="Aptos Mono"/>
                                    <a:cs typeface="Aptos Mono"/>
                                  </a:rPr>
                                </m:ctrlPr>
                              </m:sSubPr>
                              <m:e>
                                <m:r>
                                  <a:rPr lang="en-US" sz="2000" i="1" dirty="0" err="1">
                                    <a:solidFill>
                                      <a:srgbClr val="172033"/>
                                    </a:solidFill>
                                    <a:latin typeface="Cambria Math" panose="02040503050406030204" pitchFamily="18" charset="0"/>
                                    <a:ea typeface="Aptos Mono"/>
                                    <a:cs typeface="Aptos Mono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sz="2000" i="1" dirty="0" err="1">
                                    <a:solidFill>
                                      <a:srgbClr val="172033"/>
                                    </a:solidFill>
                                    <a:latin typeface="Cambria Math" panose="02040503050406030204" pitchFamily="18" charset="0"/>
                                    <a:ea typeface="Aptos Mono"/>
                                    <a:cs typeface="Aptos Mono"/>
                                  </a:rPr>
                                  <m:t>𝑒</m:t>
                                </m:r>
                              </m:sub>
                            </m:sSub>
                          </m:sub>
                          <m:sup>
                            <m:r>
                              <a:rPr lang="en-US" sz="2000" i="1" dirty="0">
                                <a:solidFill>
                                  <a:srgbClr val="172033"/>
                                </a:solidFill>
                                <a:latin typeface="Cambria Math" panose="02040503050406030204" pitchFamily="18" charset="0"/>
                                <a:ea typeface="Aptos Mono"/>
                                <a:cs typeface="Aptos Mono"/>
                              </a:rPr>
                              <m:t>2</m:t>
                            </m:r>
                          </m:sup>
                        </m:sSubSup>
                        <m:r>
                          <a:rPr lang="en-US" sz="2000" i="1" dirty="0">
                            <a:solidFill>
                              <a:srgbClr val="172033"/>
                            </a:solidFill>
                            <a:latin typeface="Cambria Math" panose="02040503050406030204" pitchFamily="18" charset="0"/>
                            <a:ea typeface="Aptos Mono"/>
                            <a:cs typeface="Aptos Mono"/>
                          </a:rPr>
                          <m:t> </m:t>
                        </m:r>
                        <m:sSub>
                          <m:sSubPr>
                            <m:ctrlPr>
                              <a:rPr lang="en-US" sz="2000" i="1" dirty="0">
                                <a:solidFill>
                                  <a:srgbClr val="172033"/>
                                </a:solidFill>
                                <a:latin typeface="Cambria Math" panose="02040503050406030204" pitchFamily="18" charset="0"/>
                                <a:ea typeface="Aptos Mono"/>
                                <a:cs typeface="Aptos Mono"/>
                              </a:rPr>
                            </m:ctrlPr>
                          </m:sSubPr>
                          <m:e>
                            <m:r>
                              <a:rPr lang="en-US" sz="2000" i="1" dirty="0">
                                <a:solidFill>
                                  <a:srgbClr val="172033"/>
                                </a:solidFill>
                                <a:latin typeface="Cambria Math" panose="02040503050406030204" pitchFamily="18" charset="0"/>
                                <a:ea typeface="Aptos Mono"/>
                                <a:cs typeface="Aptos Mono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000" i="1" dirty="0">
                                <a:solidFill>
                                  <a:srgbClr val="172033"/>
                                </a:solidFill>
                                <a:latin typeface="Cambria Math" panose="02040503050406030204" pitchFamily="18" charset="0"/>
                                <a:ea typeface="Aptos Mono"/>
                                <a:cs typeface="Aptos Mono"/>
                              </a:rPr>
                              <m:t>𝜃</m:t>
                            </m:r>
                          </m:sub>
                        </m:sSub>
                        <m:d>
                          <m:dPr>
                            <m:endChr m:val="|"/>
                            <m:ctrlPr>
                              <a:rPr lang="en-US" sz="2000" i="1" dirty="0">
                                <a:solidFill>
                                  <a:srgbClr val="172033"/>
                                </a:solidFill>
                                <a:latin typeface="Cambria Math" panose="02040503050406030204" pitchFamily="18" charset="0"/>
                                <a:ea typeface="Aptos Mono"/>
                                <a:cs typeface="Aptos Mono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000" i="1" dirty="0">
                                    <a:solidFill>
                                      <a:srgbClr val="172033"/>
                                    </a:solidFill>
                                    <a:latin typeface="Cambria Math" panose="02040503050406030204" pitchFamily="18" charset="0"/>
                                    <a:ea typeface="Aptos Mono"/>
                                    <a:cs typeface="Aptos Mono"/>
                                  </a:rPr>
                                </m:ctrlPr>
                              </m:sSubPr>
                              <m:e>
                                <m:r>
                                  <a:rPr lang="en-US" sz="2000" i="1" dirty="0">
                                    <a:solidFill>
                                      <a:srgbClr val="172033"/>
                                    </a:solidFill>
                                    <a:latin typeface="Cambria Math" panose="02040503050406030204" pitchFamily="18" charset="0"/>
                                    <a:ea typeface="Aptos Mono"/>
                                    <a:cs typeface="Aptos Mono"/>
                                  </a:rPr>
                                  <m:t>𝑥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US" sz="2000" i="1" dirty="0">
                                        <a:solidFill>
                                          <a:srgbClr val="172033"/>
                                        </a:solidFill>
                                        <a:latin typeface="Cambria Math" panose="02040503050406030204" pitchFamily="18" charset="0"/>
                                        <a:ea typeface="Aptos Mono"/>
                                        <a:cs typeface="Aptos Mono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 dirty="0" err="1">
                                        <a:solidFill>
                                          <a:srgbClr val="172033"/>
                                        </a:solidFill>
                                        <a:latin typeface="Cambria Math" panose="02040503050406030204" pitchFamily="18" charset="0"/>
                                        <a:ea typeface="Aptos Mono"/>
                                        <a:cs typeface="Aptos Mono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sz="2000" i="1" dirty="0" err="1">
                                        <a:solidFill>
                                          <a:srgbClr val="172033"/>
                                        </a:solidFill>
                                        <a:latin typeface="Cambria Math" panose="02040503050406030204" pitchFamily="18" charset="0"/>
                                        <a:ea typeface="Aptos Mono"/>
                                        <a:cs typeface="Aptos Mono"/>
                                      </a:rPr>
                                      <m:t>𝑒</m:t>
                                    </m:r>
                                  </m:sub>
                                </m:sSub>
                              </m:sub>
                            </m:sSub>
                            <m:r>
                              <a:rPr lang="en-US" sz="2000" i="1" dirty="0">
                                <a:solidFill>
                                  <a:srgbClr val="172033"/>
                                </a:solidFill>
                                <a:latin typeface="Cambria Math" panose="02040503050406030204" pitchFamily="18" charset="0"/>
                                <a:ea typeface="Aptos Mono"/>
                                <a:cs typeface="Aptos Mono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2000" i="1" dirty="0">
                                    <a:solidFill>
                                      <a:srgbClr val="172033"/>
                                    </a:solidFill>
                                    <a:latin typeface="Cambria Math" panose="02040503050406030204" pitchFamily="18" charset="0"/>
                                    <a:ea typeface="Aptos Mono"/>
                                    <a:cs typeface="Aptos Mono"/>
                                  </a:rPr>
                                </m:ctrlPr>
                              </m:sSubPr>
                              <m:e>
                                <m:r>
                                  <a:rPr lang="en-US" sz="2000" i="1" dirty="0" err="1">
                                    <a:solidFill>
                                      <a:srgbClr val="172033"/>
                                    </a:solidFill>
                                    <a:latin typeface="Cambria Math" panose="02040503050406030204" pitchFamily="18" charset="0"/>
                                    <a:ea typeface="Aptos Mono"/>
                                    <a:cs typeface="Aptos Mono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sz="2000" i="1" dirty="0" err="1">
                                    <a:solidFill>
                                      <a:srgbClr val="172033"/>
                                    </a:solidFill>
                                    <a:latin typeface="Cambria Math" panose="02040503050406030204" pitchFamily="18" charset="0"/>
                                    <a:ea typeface="Aptos Mono"/>
                                    <a:cs typeface="Aptos Mono"/>
                                  </a:rPr>
                                  <m:t>𝑒</m:t>
                                </m:r>
                              </m:sub>
                            </m:sSub>
                          </m:e>
                        </m:d>
                        <m:sSub>
                          <m:sSubPr>
                            <m:ctrlPr>
                              <a:rPr lang="en-US" sz="2000" i="1" dirty="0">
                                <a:solidFill>
                                  <a:srgbClr val="172033"/>
                                </a:solidFill>
                                <a:latin typeface="Cambria Math" panose="02040503050406030204" pitchFamily="18" charset="0"/>
                                <a:ea typeface="Aptos Mono"/>
                                <a:cs typeface="Aptos Mono"/>
                              </a:rPr>
                            </m:ctrlPr>
                          </m:sSubPr>
                          <m:e>
                            <m:r>
                              <a:rPr lang="en-US" sz="2000" i="1" dirty="0" err="1">
                                <a:solidFill>
                                  <a:srgbClr val="172033"/>
                                </a:solidFill>
                                <a:latin typeface="Cambria Math" panose="02040503050406030204" pitchFamily="18" charset="0"/>
                                <a:ea typeface="Aptos Mono"/>
                                <a:cs typeface="Aptos Mono"/>
                              </a:rPr>
                              <m:t>𝐼</m:t>
                            </m:r>
                          </m:e>
                          <m:sub>
                            <m:r>
                              <a:rPr lang="en-US" sz="2000" i="1" dirty="0" err="1">
                                <a:solidFill>
                                  <a:srgbClr val="172033"/>
                                </a:solidFill>
                                <a:latin typeface="Cambria Math" panose="02040503050406030204" pitchFamily="18" charset="0"/>
                                <a:ea typeface="Aptos Mono"/>
                                <a:cs typeface="Aptos Mono"/>
                              </a:rPr>
                              <m:t>𝑠𝑟𝑐</m:t>
                            </m:r>
                          </m:sub>
                        </m:sSub>
                        <m:r>
                          <a:rPr lang="en-US" sz="2000" i="1" dirty="0" err="1">
                            <a:solidFill>
                              <a:srgbClr val="172033"/>
                            </a:solidFill>
                            <a:latin typeface="Cambria Math" panose="02040503050406030204" pitchFamily="18" charset="0"/>
                            <a:ea typeface="Aptos Mono"/>
                            <a:cs typeface="Aptos Mono"/>
                          </a:rPr>
                          <m:t>,</m:t>
                        </m:r>
                        <m:r>
                          <a:rPr lang="en-US" sz="2000" b="0" i="1" dirty="0" smtClean="0">
                            <a:solidFill>
                              <a:srgbClr val="172033"/>
                            </a:solidFill>
                            <a:latin typeface="Cambria Math" panose="02040503050406030204" pitchFamily="18" charset="0"/>
                            <a:ea typeface="Aptos Mono"/>
                            <a:cs typeface="Aptos Mono"/>
                          </a:rPr>
                          <m:t>   </m:t>
                        </m:r>
                        <m:r>
                          <a:rPr lang="en-US" sz="2000" i="1" dirty="0" err="1">
                            <a:solidFill>
                              <a:srgbClr val="172033"/>
                            </a:solidFill>
                            <a:latin typeface="Cambria Math" panose="02040503050406030204" pitchFamily="18" charset="0"/>
                            <a:ea typeface="Aptos Mono"/>
                            <a:cs typeface="Aptos Mono"/>
                          </a:rPr>
                          <m:t>𝑐</m:t>
                        </m:r>
                        <m:r>
                          <a:rPr lang="en-US" sz="2000" i="1" dirty="0">
                            <a:solidFill>
                              <a:srgbClr val="172033"/>
                            </a:solidFill>
                            <a:latin typeface="Cambria Math" panose="02040503050406030204" pitchFamily="18" charset="0"/>
                            <a:ea typeface="Aptos Mono"/>
                            <a:cs typeface="Aptos Mono"/>
                          </a:rPr>
                          <m:t>)</m:t>
                        </m:r>
                      </m:num>
                      <m:den>
                        <m:sSub>
                          <m:sSubPr>
                            <m:ctrlPr>
                              <a:rPr lang="en-US" sz="2000" i="1" dirty="0">
                                <a:solidFill>
                                  <a:srgbClr val="172033"/>
                                </a:solidFill>
                                <a:latin typeface="Cambria Math" panose="02040503050406030204" pitchFamily="18" charset="0"/>
                                <a:ea typeface="Aptos Mono"/>
                                <a:cs typeface="Aptos Mono"/>
                              </a:rPr>
                            </m:ctrlPr>
                          </m:sSubPr>
                          <m:e>
                            <m:r>
                              <a:rPr lang="en-US" sz="2000" i="1" dirty="0">
                                <a:solidFill>
                                  <a:srgbClr val="172033"/>
                                </a:solidFill>
                                <a:latin typeface="Cambria Math" panose="02040503050406030204" pitchFamily="18" charset="0"/>
                                <a:ea typeface="Aptos Mono"/>
                                <a:cs typeface="Aptos Mono"/>
                              </a:rPr>
                              <m:t>𝛼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2000" i="1" dirty="0" err="1">
                                    <a:solidFill>
                                      <a:srgbClr val="172033"/>
                                    </a:solidFill>
                                    <a:latin typeface="Cambria Math" panose="02040503050406030204" pitchFamily="18" charset="0"/>
                                    <a:ea typeface="Aptos Mono"/>
                                    <a:cs typeface="Aptos Mono"/>
                                  </a:rPr>
                                </m:ctrlPr>
                              </m:sSubPr>
                              <m:e>
                                <m:r>
                                  <a:rPr lang="en-US" sz="2000" i="1" dirty="0" err="1">
                                    <a:solidFill>
                                      <a:srgbClr val="172033"/>
                                    </a:solidFill>
                                    <a:latin typeface="Cambria Math" panose="02040503050406030204" pitchFamily="18" charset="0"/>
                                    <a:ea typeface="Aptos Mono"/>
                                    <a:cs typeface="Aptos Mono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sz="2000" i="1" dirty="0" err="1">
                                    <a:solidFill>
                                      <a:srgbClr val="172033"/>
                                    </a:solidFill>
                                    <a:latin typeface="Cambria Math" panose="02040503050406030204" pitchFamily="18" charset="0"/>
                                    <a:ea typeface="Aptos Mono"/>
                                    <a:cs typeface="Aptos Mono"/>
                                  </a:rPr>
                                  <m:t>𝑒</m:t>
                                </m:r>
                              </m:sub>
                            </m:sSub>
                          </m:sub>
                        </m:sSub>
                      </m:den>
                    </m:f>
                  </m:oMath>
                </a14:m>
                <a:endParaRPr lang="en-US" sz="1650" b="0" dirty="0">
                  <a:solidFill>
                    <a:srgbClr val="172033"/>
                  </a:solidFill>
                </a:endParaRP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99C2EC2D-9FCF-4491-9001-28C1D9D5344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5850" y="2667000"/>
                <a:ext cx="9391650" cy="640080"/>
              </a:xfrm>
              <a:prstGeom prst="rect">
                <a:avLst/>
              </a:prstGeom>
              <a:blipFill>
                <a:blip r:embed="rId4"/>
                <a:stretch>
                  <a:fillRect l="-1362"/>
                </a:stretch>
              </a:blipFill>
              <a:ln w="0">
                <a:solidFill>
                  <a:srgbClr val="000000">
                    <a:alpha val="0"/>
                  </a:srgbClr>
                </a:solidFill>
                <a:prstDash val="solid"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>
            <a:extLst>
              <a:ext uri="{FF2B5EF4-FFF2-40B4-BE49-F238E27FC236}">
                <a16:creationId xmlns:a16="http://schemas.microsoft.com/office/drawing/2014/main" id="{42712BD2-7387-4E81-9ED4-63ACE155B764}"/>
              </a:ext>
            </a:extLst>
          </p:cNvPr>
          <p:cNvSpPr>
            <a:spLocks noGrp="1"/>
          </p:cNvSpPr>
          <p:nvPr/>
        </p:nvSpPr>
        <p:spPr>
          <a:xfrm>
            <a:off x="876300" y="2495550"/>
            <a:ext cx="9810750" cy="47625"/>
          </a:xfrm>
          <a:prstGeom prst="rect">
            <a:avLst/>
          </a:prstGeom>
          <a:solidFill>
            <a:srgbClr val="16A09A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1E7BDD9-309F-44C5-8932-82DEFAA1EF7C}"/>
              </a:ext>
            </a:extLst>
          </p:cNvPr>
          <p:cNvSpPr>
            <a:spLocks noGrp="1"/>
          </p:cNvSpPr>
          <p:nvPr/>
        </p:nvSpPr>
        <p:spPr>
          <a:xfrm>
            <a:off x="876300" y="3604260"/>
            <a:ext cx="9810750" cy="704850"/>
          </a:xfrm>
          <a:prstGeom prst="rect">
            <a:avLst/>
          </a:prstGeom>
          <a:solidFill>
            <a:srgbClr val="F5F8FC"/>
          </a:solidFill>
          <a:ln w="11430">
            <a:solidFill>
              <a:srgbClr val="B8C6DA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678543D3-4030-4BED-AAD2-51CD51533D95}"/>
                  </a:ext>
                </a:extLst>
              </p:cNvPr>
              <p:cNvSpPr>
                <a:spLocks noGrp="1"/>
              </p:cNvSpPr>
              <p:nvPr/>
            </p:nvSpPr>
            <p:spPr>
              <a:xfrm>
                <a:off x="1085850" y="3775710"/>
                <a:ext cx="9391650" cy="361950"/>
              </a:xfrm>
              <a:prstGeom prst="rect">
                <a:avLst/>
              </a:prstGeom>
              <a:solidFill>
                <a:srgbClr val="000000">
                  <a:alpha val="0"/>
                </a:srgbClr>
              </a:solidFill>
              <a:ln w="0">
                <a:solidFill>
                  <a:srgbClr val="000000">
                    <a:alpha val="0"/>
                  </a:srgbClr>
                </a:solidFill>
                <a:prstDash val="solid"/>
              </a:ln>
            </p:spPr>
            <p:txBody>
              <a:bodyPr lIns="0" tIns="0" rIns="0" bIns="0" anchor="t"/>
              <a:lstStyle/>
              <a:p>
                <a:pPr algn="l">
                  <a:defRPr sz="1650" b="0">
                    <a:solidFill>
                      <a:srgbClr val="172033"/>
                    </a:solidFill>
                    <a:latin typeface="Aptos Mono"/>
                    <a:ea typeface="Aptos Mono"/>
                    <a:cs typeface="Aptos Mono"/>
                  </a:defRPr>
                </a:pPr>
                <a:r>
                  <a:rPr lang="en-GB" sz="1650" b="0" dirty="0">
                    <a:solidFill>
                      <a:srgbClr val="172033"/>
                    </a:solidFill>
                    <a:latin typeface="Aptos Mono"/>
                    <a:ea typeface="Aptos Mono"/>
                    <a:cs typeface="Aptos Mono"/>
                  </a:rPr>
                  <a:t>Decode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650" b="0" i="1" dirty="0" smtClean="0">
                            <a:solidFill>
                              <a:srgbClr val="172033"/>
                            </a:solidFill>
                            <a:latin typeface="Cambria Math" panose="02040503050406030204" pitchFamily="18" charset="0"/>
                            <a:ea typeface="Aptos Mono"/>
                            <a:cs typeface="Aptos Mono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1650" b="0" i="1" dirty="0" smtClean="0">
                                <a:solidFill>
                                  <a:srgbClr val="172033"/>
                                </a:solidFill>
                                <a:latin typeface="Cambria Math" panose="02040503050406030204" pitchFamily="18" charset="0"/>
                                <a:ea typeface="Aptos Mono"/>
                                <a:cs typeface="Aptos Mono"/>
                              </a:rPr>
                            </m:ctrlPr>
                          </m:accPr>
                          <m:e>
                            <m:r>
                              <a:rPr lang="en-US" sz="1650" b="0" i="1" dirty="0" smtClean="0">
                                <a:solidFill>
                                  <a:srgbClr val="172033"/>
                                </a:solidFill>
                                <a:latin typeface="Cambria Math" panose="02040503050406030204" pitchFamily="18" charset="0"/>
                                <a:ea typeface="Aptos Mono"/>
                                <a:cs typeface="Aptos Mono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sz="1650" b="0" i="1" dirty="0" smtClean="0">
                            <a:solidFill>
                              <a:srgbClr val="172033"/>
                            </a:solidFill>
                            <a:latin typeface="Cambria Math" panose="02040503050406030204" pitchFamily="18" charset="0"/>
                            <a:ea typeface="Aptos Mono"/>
                            <a:cs typeface="Aptos Mono"/>
                          </a:rPr>
                          <m:t>0</m:t>
                        </m:r>
                        <m:r>
                          <a:rPr lang="en-US" sz="1650" b="0" i="1" dirty="0" smtClean="0">
                            <a:solidFill>
                              <a:srgbClr val="172033"/>
                            </a:solidFill>
                            <a:latin typeface="Cambria Math" panose="02040503050406030204" pitchFamily="18" charset="0"/>
                            <a:ea typeface="Aptos Mono"/>
                            <a:cs typeface="Aptos Mono"/>
                          </a:rPr>
                          <m:t>|</m:t>
                        </m:r>
                        <m:sSub>
                          <m:sSubPr>
                            <m:ctrlPr>
                              <a:rPr lang="en-US" sz="1650" b="0" i="1" dirty="0" smtClean="0">
                                <a:solidFill>
                                  <a:srgbClr val="172033"/>
                                </a:solidFill>
                                <a:latin typeface="Cambria Math" panose="02040503050406030204" pitchFamily="18" charset="0"/>
                                <a:ea typeface="Aptos Mono"/>
                                <a:cs typeface="Aptos Mono"/>
                              </a:rPr>
                            </m:ctrlPr>
                          </m:sSubPr>
                          <m:e>
                            <m:r>
                              <a:rPr lang="en-US" sz="1650" b="0" i="1" dirty="0" smtClean="0">
                                <a:solidFill>
                                  <a:srgbClr val="172033"/>
                                </a:solidFill>
                                <a:latin typeface="Cambria Math" panose="02040503050406030204" pitchFamily="18" charset="0"/>
                                <a:ea typeface="Aptos Mono"/>
                                <a:cs typeface="Aptos Mono"/>
                              </a:rPr>
                              <m:t>𝑡</m:t>
                            </m:r>
                          </m:e>
                          <m:sub>
                            <m:r>
                              <a:rPr lang="en-US" sz="1650" b="0" i="1" dirty="0" smtClean="0">
                                <a:solidFill>
                                  <a:srgbClr val="172033"/>
                                </a:solidFill>
                                <a:latin typeface="Cambria Math" panose="02040503050406030204" pitchFamily="18" charset="0"/>
                                <a:ea typeface="Aptos Mono"/>
                                <a:cs typeface="Aptos Mono"/>
                              </a:rPr>
                              <m:t>𝑒</m:t>
                            </m:r>
                          </m:sub>
                        </m:sSub>
                      </m:sub>
                    </m:sSub>
                    <m:r>
                      <a:rPr lang="ar-AE" sz="1650" b="0" i="1" dirty="0" smtClean="0">
                        <a:solidFill>
                          <a:srgbClr val="172033"/>
                        </a:solidFill>
                        <a:latin typeface="Cambria Math" panose="02040503050406030204" pitchFamily="18" charset="0"/>
                        <a:ea typeface="Aptos Mono"/>
                        <a:cs typeface="Aptos Mono"/>
                      </a:rPr>
                      <m:t> </m:t>
                    </m:r>
                  </m:oMath>
                </a14:m>
                <a:r>
                  <a:rPr lang="en-GB" sz="1650" b="0" dirty="0">
                    <a:solidFill>
                      <a:srgbClr val="172033"/>
                    </a:solidFill>
                    <a:latin typeface="Aptos Mono"/>
                    <a:ea typeface="Aptos Mono"/>
                    <a:cs typeface="Aptos Mono"/>
                  </a:rPr>
                  <a:t>to obtain a preview for scoring</a:t>
                </a:r>
                <a:endParaRPr sz="1650" b="0" dirty="0">
                  <a:solidFill>
                    <a:srgbClr val="172033"/>
                  </a:solidFill>
                  <a:latin typeface="Aptos Mono"/>
                  <a:ea typeface="Aptos Mono"/>
                  <a:cs typeface="Aptos Mono"/>
                </a:endParaRP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678543D3-4030-4BED-AAD2-51CD51533D9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5850" y="3775710"/>
                <a:ext cx="9391650" cy="361950"/>
              </a:xfrm>
              <a:prstGeom prst="rect">
                <a:avLst/>
              </a:prstGeom>
              <a:blipFill>
                <a:blip r:embed="rId5"/>
                <a:stretch>
                  <a:fillRect l="-1362" t="-13115" b="-4918"/>
                </a:stretch>
              </a:blipFill>
              <a:ln w="0">
                <a:solidFill>
                  <a:srgbClr val="000000">
                    <a:alpha val="0"/>
                  </a:srgbClr>
                </a:solidFill>
                <a:prstDash val="solid"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>
            <a:extLst>
              <a:ext uri="{FF2B5EF4-FFF2-40B4-BE49-F238E27FC236}">
                <a16:creationId xmlns:a16="http://schemas.microsoft.com/office/drawing/2014/main" id="{B0F79E9A-D3C9-4CB8-943B-C42368D6B045}"/>
              </a:ext>
            </a:extLst>
          </p:cNvPr>
          <p:cNvSpPr>
            <a:spLocks noGrp="1"/>
          </p:cNvSpPr>
          <p:nvPr/>
        </p:nvSpPr>
        <p:spPr>
          <a:xfrm>
            <a:off x="876300" y="3604260"/>
            <a:ext cx="9810750" cy="47625"/>
          </a:xfrm>
          <a:prstGeom prst="rect">
            <a:avLst/>
          </a:prstGeom>
          <a:solidFill>
            <a:srgbClr val="D59625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7E60FFC-7C2E-4F72-B1BB-B1E58974B9BD}"/>
              </a:ext>
            </a:extLst>
          </p:cNvPr>
          <p:cNvSpPr>
            <a:spLocks noGrp="1"/>
          </p:cNvSpPr>
          <p:nvPr/>
        </p:nvSpPr>
        <p:spPr>
          <a:xfrm>
            <a:off x="914400" y="4810125"/>
            <a:ext cx="9715500" cy="7429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1350" b="0">
                <a:solidFill>
                  <a:srgbClr val="5E6A7D"/>
                </a:solidFill>
                <a:latin typeface="Aptos"/>
                <a:ea typeface="Aptos"/>
                <a:cs typeface="Aptos"/>
              </a:defRPr>
            </a:pPr>
            <a:r>
              <a:rPr sz="1350" b="0">
                <a:solidFill>
                  <a:srgbClr val="5E6A7D"/>
                </a:solidFill>
                <a:latin typeface="Aptos"/>
                <a:ea typeface="Aptos"/>
                <a:cs typeface="Aptos"/>
              </a:rPr>
              <a:t>The paper writes this in model-prediction notation; this deck uses the score/Tweedie form.</a:t>
            </a:r>
          </a:p>
        </p:txBody>
      </p:sp>
    </p:spTree>
    <p:extLst>
      <p:ext uri="{BB962C8B-B14F-4D97-AF65-F5344CB8AC3E}">
        <p14:creationId xmlns:p14="http://schemas.microsoft.com/office/powerpoint/2010/main" val="15916628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ction label"/>
          <p:cNvSpPr txBox="1"/>
          <p:nvPr/>
        </p:nvSpPr>
        <p:spPr>
          <a:xfrm>
            <a:off x="550000" y="240000"/>
            <a:ext cx="2500000" cy="2200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t">
            <a:spAutoFit/>
          </a:bodyPr>
          <a:lstStyle/>
          <a:p>
            <a:r>
              <a:rPr lang="en-US" sz="850" b="1">
                <a:solidFill>
                  <a:srgbClr val="2F6FDB"/>
                </a:solidFill>
                <a:latin typeface="Aptos"/>
                <a:ea typeface="Aptos"/>
                <a:cs typeface="Aptos"/>
              </a:rPr>
              <a:t>COMPONENT 2B</a:t>
            </a:r>
            <a:endParaRPr lang="en-US" sz="850"/>
          </a:p>
        </p:txBody>
      </p:sp>
      <p:sp>
        <p:nvSpPr>
          <p:cNvPr id="12" name="title"/>
          <p:cNvSpPr txBox="1"/>
          <p:nvPr/>
        </p:nvSpPr>
        <p:spPr>
          <a:xfrm>
            <a:off x="550000" y="520000"/>
            <a:ext cx="11100000" cy="4700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t">
            <a:spAutoFit/>
          </a:bodyPr>
          <a:lstStyle/>
          <a:p>
            <a:r>
              <a:rPr lang="en-US" sz="2100" b="1">
                <a:solidFill>
                  <a:srgbClr val="172033"/>
                </a:solidFill>
                <a:latin typeface="Aptos"/>
                <a:ea typeface="Aptos"/>
                <a:cs typeface="Aptos"/>
              </a:rPr>
              <a:t>Edit-specific verification adds region and caption checks to the general judge</a:t>
            </a:r>
            <a:endParaRPr lang="en-US" sz="21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subtitle"/>
              <p:cNvSpPr txBox="1"/>
              <p:nvPr/>
            </p:nvSpPr>
            <p:spPr>
              <a:xfrm>
                <a:off x="550000" y="990000"/>
                <a:ext cx="10800000" cy="17607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0" rtlCol="0" anchor="t">
                <a:spAutoFit/>
              </a:bodyPr>
              <a:lstStyle/>
              <a:p>
                <a:r>
                  <a:rPr lang="en-US" sz="1050" dirty="0">
                    <a:solidFill>
                      <a:srgbClr val="526173"/>
                    </a:solidFill>
                    <a:latin typeface="Aptos"/>
                    <a:ea typeface="Aptos"/>
                    <a:cs typeface="Aptos"/>
                  </a:rPr>
                  <a:t>Used during early pruning: score each one-step preview image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050" i="1" dirty="0" smtClean="0">
                            <a:solidFill>
                              <a:srgbClr val="526173"/>
                            </a:solidFill>
                            <a:latin typeface="Cambria Math" panose="02040503050406030204" pitchFamily="18" charset="0"/>
                            <a:ea typeface="Aptos"/>
                            <a:cs typeface="Aptos"/>
                          </a:rPr>
                        </m:ctrlPr>
                      </m:sSubPr>
                      <m:e>
                        <m:r>
                          <a:rPr lang="en-US" sz="1050" i="1" dirty="0" smtClean="0">
                            <a:solidFill>
                              <a:srgbClr val="526173"/>
                            </a:solidFill>
                            <a:latin typeface="Cambria Math" panose="02040503050406030204" pitchFamily="18" charset="0"/>
                            <a:ea typeface="Aptos"/>
                            <a:cs typeface="Aptos"/>
                          </a:rPr>
                          <m:t>𝐼</m:t>
                        </m:r>
                      </m:e>
                      <m:sub>
                        <m:r>
                          <a:rPr lang="en-US" sz="1050" b="0" i="1" dirty="0" smtClean="0">
                            <a:solidFill>
                              <a:srgbClr val="526173"/>
                            </a:solidFill>
                            <a:latin typeface="Cambria Math" panose="02040503050406030204" pitchFamily="18" charset="0"/>
                            <a:ea typeface="Aptos"/>
                            <a:cs typeface="Aptos"/>
                          </a:rPr>
                          <m:t>0</m:t>
                        </m:r>
                        <m:r>
                          <a:rPr lang="en-US" sz="1050" b="0" i="1" dirty="0" smtClean="0">
                            <a:solidFill>
                              <a:srgbClr val="526173"/>
                            </a:solidFill>
                            <a:latin typeface="Cambria Math" panose="02040503050406030204" pitchFamily="18" charset="0"/>
                            <a:ea typeface="Aptos"/>
                            <a:cs typeface="Aptos"/>
                          </a:rPr>
                          <m:t>|</m:t>
                        </m:r>
                        <m:sSub>
                          <m:sSubPr>
                            <m:ctrlPr>
                              <a:rPr lang="en-US" sz="1050" b="0" i="1" dirty="0" smtClean="0">
                                <a:solidFill>
                                  <a:srgbClr val="526173"/>
                                </a:solidFill>
                                <a:latin typeface="Cambria Math" panose="02040503050406030204" pitchFamily="18" charset="0"/>
                                <a:ea typeface="Aptos"/>
                                <a:cs typeface="Aptos"/>
                              </a:rPr>
                            </m:ctrlPr>
                          </m:sSubPr>
                          <m:e>
                            <m:r>
                              <a:rPr lang="en-US" sz="1050" b="0" i="1" dirty="0" smtClean="0">
                                <a:solidFill>
                                  <a:srgbClr val="526173"/>
                                </a:solidFill>
                                <a:latin typeface="Cambria Math" panose="02040503050406030204" pitchFamily="18" charset="0"/>
                                <a:ea typeface="Aptos"/>
                                <a:cs typeface="Aptos"/>
                              </a:rPr>
                              <m:t>𝑡</m:t>
                            </m:r>
                          </m:e>
                          <m:sub>
                            <m:r>
                              <a:rPr lang="en-US" sz="1050" b="0" i="1" dirty="0" smtClean="0">
                                <a:solidFill>
                                  <a:srgbClr val="526173"/>
                                </a:solidFill>
                                <a:latin typeface="Cambria Math" panose="02040503050406030204" pitchFamily="18" charset="0"/>
                                <a:ea typeface="Aptos"/>
                                <a:cs typeface="Aptos"/>
                              </a:rPr>
                              <m:t>𝑒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sz="1050" dirty="0">
                    <a:solidFill>
                      <a:srgbClr val="526173"/>
                    </a:solidFill>
                    <a:latin typeface="Aptos"/>
                    <a:ea typeface="Aptos"/>
                    <a:cs typeface="Aptos"/>
                  </a:rPr>
                  <a:t>, prune low-score candidates, then sort survivors.</a:t>
                </a:r>
                <a:endParaRPr lang="en-US" sz="1050" dirty="0"/>
              </a:p>
            </p:txBody>
          </p:sp>
        </mc:Choice>
        <mc:Fallback xmlns="">
          <p:sp>
            <p:nvSpPr>
              <p:cNvPr id="13" name="subtitle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000" y="990000"/>
                <a:ext cx="10800000" cy="176074"/>
              </a:xfrm>
              <a:prstGeom prst="rect">
                <a:avLst/>
              </a:prstGeom>
              <a:blipFill>
                <a:blip r:embed="rId3"/>
                <a:stretch>
                  <a:fillRect l="-734" t="-20690" b="-4137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card 1"/>
          <p:cNvSpPr/>
          <p:nvPr/>
        </p:nvSpPr>
        <p:spPr>
          <a:xfrm>
            <a:off x="550000" y="1350000"/>
            <a:ext cx="3480000" cy="3150000"/>
          </a:xfrm>
          <a:prstGeom prst="rect">
            <a:avLst/>
          </a:prstGeom>
          <a:solidFill>
            <a:srgbClr val="F8FAFC"/>
          </a:solidFill>
          <a:ln w="12700">
            <a:solidFill>
              <a:srgbClr val="D6E0EE"/>
            </a:solidFill>
          </a:ln>
        </p:spPr>
        <p:txBody>
          <a:bodyPr/>
          <a:lstStyle/>
          <a:p>
            <a:endParaRPr/>
          </a:p>
        </p:txBody>
      </p:sp>
      <p:sp>
        <p:nvSpPr>
          <p:cNvPr id="15" name="card 1 accent"/>
          <p:cNvSpPr/>
          <p:nvPr/>
        </p:nvSpPr>
        <p:spPr>
          <a:xfrm>
            <a:off x="550000" y="1350000"/>
            <a:ext cx="3480000" cy="52000"/>
          </a:xfrm>
          <a:prstGeom prst="rect">
            <a:avLst/>
          </a:prstGeom>
          <a:solidFill>
            <a:srgbClr val="2F6FDB"/>
          </a:solidFill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16" name="MLLM tag"/>
          <p:cNvSpPr txBox="1"/>
          <p:nvPr/>
        </p:nvSpPr>
        <p:spPr>
          <a:xfrm>
            <a:off x="730000" y="1540000"/>
            <a:ext cx="700000" cy="240000"/>
          </a:xfrm>
          <a:prstGeom prst="rect">
            <a:avLst/>
          </a:prstGeom>
          <a:solidFill>
            <a:srgbClr val="EAF2FF"/>
          </a:solidFill>
          <a:ln>
            <a:noFill/>
          </a:ln>
        </p:spPr>
        <p:txBody>
          <a:bodyPr wrap="square" lIns="60000" tIns="20000" rIns="60000" bIns="20000" anchor="t"/>
          <a:lstStyle/>
          <a:p>
            <a:r>
              <a:rPr lang="en-US" sz="900" b="1" dirty="0">
                <a:solidFill>
                  <a:srgbClr val="2F6FDB"/>
                </a:solidFill>
                <a:latin typeface="Aptos"/>
                <a:ea typeface="Aptos"/>
                <a:cs typeface="Aptos"/>
              </a:rPr>
              <a:t>MLLM</a:t>
            </a:r>
            <a:endParaRPr lang="en-US" sz="9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rd 1 header"/>
              <p:cNvSpPr txBox="1"/>
              <p:nvPr/>
            </p:nvSpPr>
            <p:spPr>
              <a:xfrm>
                <a:off x="730000" y="1850000"/>
                <a:ext cx="3120000" cy="21063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0" rtlCol="0" anchor="t">
                <a:spAutoFit/>
              </a:bodyPr>
              <a:lstStyle/>
              <a:p>
                <a:r>
                  <a:rPr lang="en-US" sz="1250" b="1" dirty="0">
                    <a:solidFill>
                      <a:srgbClr val="172033"/>
                    </a:solidFill>
                    <a:latin typeface="Aptos"/>
                    <a:ea typeface="Aptos"/>
                    <a:cs typeface="Aptos"/>
                  </a:rPr>
                  <a:t>1. General judge: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50" b="1" i="1" dirty="0" smtClean="0">
                            <a:solidFill>
                              <a:srgbClr val="172033"/>
                            </a:solidFill>
                            <a:latin typeface="Cambria Math" panose="02040503050406030204" pitchFamily="18" charset="0"/>
                            <a:ea typeface="Aptos"/>
                            <a:cs typeface="Aptos"/>
                          </a:rPr>
                        </m:ctrlPr>
                      </m:sSubPr>
                      <m:e>
                        <m:r>
                          <a:rPr lang="en-US" sz="1250" b="1" i="1" dirty="0" smtClean="0">
                            <a:solidFill>
                              <a:srgbClr val="172033"/>
                            </a:solidFill>
                            <a:latin typeface="Cambria Math" panose="02040503050406030204" pitchFamily="18" charset="0"/>
                            <a:ea typeface="Aptos"/>
                            <a:cs typeface="Aptos"/>
                          </a:rPr>
                          <m:t>𝑺</m:t>
                        </m:r>
                      </m:e>
                      <m:sub>
                        <m:r>
                          <a:rPr lang="en-US" sz="1250" b="1" i="1" dirty="0" smtClean="0">
                            <a:solidFill>
                              <a:srgbClr val="172033"/>
                            </a:solidFill>
                            <a:latin typeface="Cambria Math" panose="02040503050406030204" pitchFamily="18" charset="0"/>
                            <a:ea typeface="Aptos"/>
                            <a:cs typeface="Aptos"/>
                          </a:rPr>
                          <m:t>𝒈𝒆𝒏</m:t>
                        </m:r>
                      </m:sub>
                    </m:sSub>
                  </m:oMath>
                </a14:m>
                <a:endParaRPr lang="en-US" sz="1250" dirty="0"/>
              </a:p>
            </p:txBody>
          </p:sp>
        </mc:Choice>
        <mc:Fallback xmlns="">
          <p:sp>
            <p:nvSpPr>
              <p:cNvPr id="17" name="card 1 header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000" y="1850000"/>
                <a:ext cx="3120000" cy="210635"/>
              </a:xfrm>
              <a:prstGeom prst="rect">
                <a:avLst/>
              </a:prstGeom>
              <a:blipFill>
                <a:blip r:embed="rId4"/>
                <a:stretch>
                  <a:fillRect l="-3125" t="-20000" b="-3714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rd 1 body"/>
              <p:cNvSpPr txBox="1"/>
              <p:nvPr/>
            </p:nvSpPr>
            <p:spPr>
              <a:xfrm>
                <a:off x="730000" y="2200000"/>
                <a:ext cx="3120000" cy="95596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0" rtlCol="0" anchor="t">
                <a:spAutoFit/>
              </a:bodyPr>
              <a:lstStyle/>
              <a:p>
                <a:pPr>
                  <a:lnSpc>
                    <a:spcPct val="87000"/>
                  </a:lnSpc>
                </a:pPr>
                <a:r>
                  <a:rPr lang="en-US" sz="960" dirty="0">
                    <a:solidFill>
                      <a:srgbClr val="172033"/>
                    </a:solidFill>
                    <a:latin typeface="Aptos"/>
                    <a:ea typeface="Aptos"/>
                    <a:cs typeface="Aptos"/>
                  </a:rPr>
                  <a:t>Calculated with an MLLM.</a:t>
                </a:r>
                <a:endParaRPr lang="en-US" sz="960" dirty="0"/>
              </a:p>
              <a:p>
                <a:pPr>
                  <a:lnSpc>
                    <a:spcPct val="87000"/>
                  </a:lnSpc>
                </a:pPr>
                <a:r>
                  <a:rPr lang="en-US" sz="960" dirty="0">
                    <a:solidFill>
                      <a:srgbClr val="172033"/>
                    </a:solidFill>
                    <a:latin typeface="Aptos"/>
                    <a:ea typeface="Aptos"/>
                    <a:cs typeface="Aptos"/>
                  </a:rPr>
                  <a:t>Scores semantic consistency and perceptual quality:</a:t>
                </a:r>
                <a:endParaRPr lang="en-US" sz="960" dirty="0"/>
              </a:p>
              <a:p>
                <a:pPr>
                  <a:lnSpc>
                    <a:spcPct val="70000"/>
                  </a:lnSpc>
                </a:pPr>
                <a:endParaRPr lang="en-US" sz="960" dirty="0"/>
              </a:p>
              <a:p>
                <a:pPr>
                  <a:lnSpc>
                    <a:spcPct val="87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dirty="0" smtClean="0">
                              <a:solidFill>
                                <a:srgbClr val="172033"/>
                              </a:solidFill>
                              <a:latin typeface="Cambria Math" panose="02040503050406030204" pitchFamily="18" charset="0"/>
                              <a:ea typeface="Aptos"/>
                              <a:cs typeface="Aptos"/>
                            </a:rPr>
                          </m:ctrlPr>
                        </m:sSubPr>
                        <m:e>
                          <m:r>
                            <a:rPr lang="en-US" sz="1400" i="1" dirty="0" smtClean="0">
                              <a:solidFill>
                                <a:srgbClr val="172033"/>
                              </a:solidFill>
                              <a:latin typeface="Cambria Math" panose="02040503050406030204" pitchFamily="18" charset="0"/>
                              <a:ea typeface="Aptos"/>
                              <a:cs typeface="Aptos"/>
                            </a:rPr>
                            <m:t>𝑆</m:t>
                          </m:r>
                        </m:e>
                        <m:sub>
                          <m:r>
                            <a:rPr lang="en-US" sz="1400" i="1" dirty="0" smtClean="0">
                              <a:solidFill>
                                <a:srgbClr val="172033"/>
                              </a:solidFill>
                              <a:latin typeface="Cambria Math" panose="02040503050406030204" pitchFamily="18" charset="0"/>
                              <a:ea typeface="Aptos"/>
                              <a:cs typeface="Aptos"/>
                            </a:rPr>
                            <m:t>𝑔𝑒𝑛</m:t>
                          </m:r>
                        </m:sub>
                      </m:sSub>
                      <m:r>
                        <a:rPr lang="en-US" sz="1400" i="1" dirty="0">
                          <a:solidFill>
                            <a:srgbClr val="172033"/>
                          </a:solidFill>
                          <a:latin typeface="Cambria Math" panose="02040503050406030204" pitchFamily="18" charset="0"/>
                          <a:ea typeface="Aptos"/>
                          <a:cs typeface="Aptos"/>
                        </a:rPr>
                        <m:t> =</m:t>
                      </m:r>
                      <m:r>
                        <a:rPr lang="en-US" sz="1400" b="0" i="1" dirty="0" smtClean="0">
                          <a:solidFill>
                            <a:srgbClr val="172033"/>
                          </a:solidFill>
                          <a:latin typeface="Cambria Math" panose="02040503050406030204" pitchFamily="18" charset="0"/>
                          <a:ea typeface="Aptos"/>
                          <a:cs typeface="Aptos"/>
                        </a:rPr>
                        <m:t>√</m:t>
                      </m:r>
                      <m:r>
                        <a:rPr lang="en-US" sz="1400" i="1" dirty="0">
                          <a:solidFill>
                            <a:srgbClr val="172033"/>
                          </a:solidFill>
                          <a:latin typeface="Cambria Math" panose="02040503050406030204" pitchFamily="18" charset="0"/>
                          <a:ea typeface="Aptos"/>
                          <a:cs typeface="Aptos"/>
                        </a:rPr>
                        <m:t>(</m:t>
                      </m:r>
                      <m:sSub>
                        <m:sSubPr>
                          <m:ctrlPr>
                            <a:rPr lang="en-US" sz="1400" i="1" dirty="0">
                              <a:solidFill>
                                <a:srgbClr val="172033"/>
                              </a:solidFill>
                              <a:latin typeface="Cambria Math" panose="02040503050406030204" pitchFamily="18" charset="0"/>
                              <a:ea typeface="Aptos"/>
                              <a:cs typeface="Aptos"/>
                            </a:rPr>
                          </m:ctrlPr>
                        </m:sSubPr>
                        <m:e>
                          <m:r>
                            <a:rPr lang="en-US" sz="1400" i="1" dirty="0">
                              <a:solidFill>
                                <a:srgbClr val="172033"/>
                              </a:solidFill>
                              <a:latin typeface="Cambria Math" panose="02040503050406030204" pitchFamily="18" charset="0"/>
                              <a:ea typeface="Aptos"/>
                              <a:cs typeface="Aptos"/>
                            </a:rPr>
                            <m:t>𝑆</m:t>
                          </m:r>
                        </m:e>
                        <m:sub>
                          <m:r>
                            <a:rPr lang="en-US" sz="1400" i="1" dirty="0">
                              <a:solidFill>
                                <a:srgbClr val="172033"/>
                              </a:solidFill>
                              <a:latin typeface="Cambria Math" panose="02040503050406030204" pitchFamily="18" charset="0"/>
                              <a:ea typeface="Aptos"/>
                              <a:cs typeface="Aptos"/>
                            </a:rPr>
                            <m:t>𝑆𝐶</m:t>
                          </m:r>
                        </m:sub>
                      </m:sSub>
                      <m:r>
                        <a:rPr lang="en-US" sz="1400" i="1" dirty="0">
                          <a:solidFill>
                            <a:srgbClr val="172033"/>
                          </a:solidFill>
                          <a:latin typeface="Cambria Math" panose="02040503050406030204" pitchFamily="18" charset="0"/>
                          <a:ea typeface="Aptos"/>
                          <a:cs typeface="Aptos"/>
                        </a:rPr>
                        <m:t> · </m:t>
                      </m:r>
                      <m:sSub>
                        <m:sSubPr>
                          <m:ctrlPr>
                            <a:rPr lang="en-US" sz="1400" i="1" dirty="0">
                              <a:solidFill>
                                <a:srgbClr val="172033"/>
                              </a:solidFill>
                              <a:latin typeface="Cambria Math" panose="02040503050406030204" pitchFamily="18" charset="0"/>
                              <a:ea typeface="Aptos"/>
                              <a:cs typeface="Aptos"/>
                            </a:rPr>
                          </m:ctrlPr>
                        </m:sSubPr>
                        <m:e>
                          <m:r>
                            <a:rPr lang="en-US" sz="1400" i="1" dirty="0">
                              <a:solidFill>
                                <a:srgbClr val="172033"/>
                              </a:solidFill>
                              <a:latin typeface="Cambria Math" panose="02040503050406030204" pitchFamily="18" charset="0"/>
                              <a:ea typeface="Aptos"/>
                              <a:cs typeface="Aptos"/>
                            </a:rPr>
                            <m:t>𝑆</m:t>
                          </m:r>
                        </m:e>
                        <m:sub>
                          <m:r>
                            <a:rPr lang="en-US" sz="1400" i="1" dirty="0">
                              <a:solidFill>
                                <a:srgbClr val="172033"/>
                              </a:solidFill>
                              <a:latin typeface="Cambria Math" panose="02040503050406030204" pitchFamily="18" charset="0"/>
                              <a:ea typeface="Aptos"/>
                              <a:cs typeface="Aptos"/>
                            </a:rPr>
                            <m:t>𝑃𝑄</m:t>
                          </m:r>
                        </m:sub>
                      </m:sSub>
                      <m:r>
                        <a:rPr lang="en-US" sz="1400" i="1" dirty="0">
                          <a:solidFill>
                            <a:srgbClr val="172033"/>
                          </a:solidFill>
                          <a:latin typeface="Cambria Math" panose="02040503050406030204" pitchFamily="18" charset="0"/>
                          <a:ea typeface="Aptos"/>
                          <a:cs typeface="Aptos"/>
                        </a:rPr>
                        <m:t>)</m:t>
                      </m:r>
                    </m:oMath>
                  </m:oMathPara>
                </a14:m>
                <a:endParaRPr lang="en-US" sz="960" dirty="0"/>
              </a:p>
              <a:p>
                <a:pPr>
                  <a:lnSpc>
                    <a:spcPct val="70000"/>
                  </a:lnSpc>
                </a:pPr>
                <a:endParaRPr lang="en-US" sz="960" dirty="0"/>
              </a:p>
              <a:p>
                <a:pPr>
                  <a:lnSpc>
                    <a:spcPct val="87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960" i="1" dirty="0" smtClean="0">
                            <a:solidFill>
                              <a:srgbClr val="172033"/>
                            </a:solidFill>
                            <a:latin typeface="Cambria Math" panose="02040503050406030204" pitchFamily="18" charset="0"/>
                            <a:ea typeface="Aptos"/>
                            <a:cs typeface="Aptos"/>
                          </a:rPr>
                        </m:ctrlPr>
                      </m:sSubPr>
                      <m:e>
                        <m:r>
                          <a:rPr lang="en-US" sz="960" i="1" dirty="0" smtClean="0">
                            <a:solidFill>
                              <a:srgbClr val="172033"/>
                            </a:solidFill>
                            <a:latin typeface="Cambria Math" panose="02040503050406030204" pitchFamily="18" charset="0"/>
                            <a:ea typeface="Aptos"/>
                            <a:cs typeface="Aptos"/>
                          </a:rPr>
                          <m:t>𝑆</m:t>
                        </m:r>
                      </m:e>
                      <m:sub>
                        <m:r>
                          <a:rPr lang="en-US" sz="960" i="1" dirty="0" smtClean="0">
                            <a:solidFill>
                              <a:srgbClr val="172033"/>
                            </a:solidFill>
                            <a:latin typeface="Cambria Math" panose="02040503050406030204" pitchFamily="18" charset="0"/>
                            <a:ea typeface="Aptos"/>
                            <a:cs typeface="Aptos"/>
                          </a:rPr>
                          <m:t>𝑆𝐶</m:t>
                        </m:r>
                      </m:sub>
                    </m:sSub>
                  </m:oMath>
                </a14:m>
                <a:r>
                  <a:rPr lang="en-US" sz="960" dirty="0">
                    <a:solidFill>
                      <a:srgbClr val="172033"/>
                    </a:solidFill>
                    <a:latin typeface="Aptos"/>
                    <a:ea typeface="Aptos"/>
                    <a:cs typeface="Aptos"/>
                  </a:rPr>
                  <a:t>: instruction adherence + preservation</a:t>
                </a:r>
                <a:endParaRPr lang="en-US" sz="960" dirty="0"/>
              </a:p>
              <a:p>
                <a:pPr>
                  <a:lnSpc>
                    <a:spcPct val="87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960" i="1" dirty="0" smtClean="0">
                            <a:solidFill>
                              <a:srgbClr val="172033"/>
                            </a:solidFill>
                            <a:latin typeface="Cambria Math" panose="02040503050406030204" pitchFamily="18" charset="0"/>
                            <a:ea typeface="Aptos"/>
                            <a:cs typeface="Aptos"/>
                          </a:rPr>
                        </m:ctrlPr>
                      </m:sSubPr>
                      <m:e>
                        <m:r>
                          <a:rPr lang="en-US" sz="960" i="1" dirty="0" smtClean="0">
                            <a:solidFill>
                              <a:srgbClr val="172033"/>
                            </a:solidFill>
                            <a:latin typeface="Cambria Math" panose="02040503050406030204" pitchFamily="18" charset="0"/>
                            <a:ea typeface="Aptos"/>
                            <a:cs typeface="Aptos"/>
                          </a:rPr>
                          <m:t>𝑆</m:t>
                        </m:r>
                      </m:e>
                      <m:sub>
                        <m:r>
                          <a:rPr lang="en-US" sz="960" i="1" dirty="0" smtClean="0">
                            <a:solidFill>
                              <a:srgbClr val="172033"/>
                            </a:solidFill>
                            <a:latin typeface="Cambria Math" panose="02040503050406030204" pitchFamily="18" charset="0"/>
                            <a:ea typeface="Aptos"/>
                            <a:cs typeface="Aptos"/>
                          </a:rPr>
                          <m:t>𝑃𝑄</m:t>
                        </m:r>
                      </m:sub>
                    </m:sSub>
                  </m:oMath>
                </a14:m>
                <a:r>
                  <a:rPr lang="en-US" sz="960" dirty="0">
                    <a:solidFill>
                      <a:srgbClr val="172033"/>
                    </a:solidFill>
                    <a:latin typeface="Aptos"/>
                    <a:ea typeface="Aptos"/>
                    <a:cs typeface="Aptos"/>
                  </a:rPr>
                  <a:t>: realism + visual quality</a:t>
                </a:r>
                <a:endParaRPr lang="en-US" sz="960" dirty="0"/>
              </a:p>
            </p:txBody>
          </p:sp>
        </mc:Choice>
        <mc:Fallback xmlns="">
          <p:sp>
            <p:nvSpPr>
              <p:cNvPr id="18" name="card 1 body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000" y="2200000"/>
                <a:ext cx="3120000" cy="955967"/>
              </a:xfrm>
              <a:prstGeom prst="rect">
                <a:avLst/>
              </a:prstGeom>
              <a:blipFill>
                <a:blip r:embed="rId5"/>
                <a:stretch>
                  <a:fillRect l="-2539" t="-5732" b="-636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card 1 note bg"/>
          <p:cNvSpPr/>
          <p:nvPr/>
        </p:nvSpPr>
        <p:spPr>
          <a:xfrm>
            <a:off x="730000" y="3920000"/>
            <a:ext cx="3120000" cy="410000"/>
          </a:xfrm>
          <a:prstGeom prst="rect">
            <a:avLst/>
          </a:prstGeom>
          <a:solidFill>
            <a:srgbClr val="FFFFFF"/>
          </a:solidFill>
          <a:ln w="9000">
            <a:solidFill>
              <a:srgbClr val="E2E8F0"/>
            </a:solidFill>
          </a:ln>
        </p:spPr>
        <p:txBody>
          <a:bodyPr/>
          <a:lstStyle/>
          <a:p>
            <a:endParaRPr/>
          </a:p>
        </p:txBody>
      </p:sp>
      <p:sp>
        <p:nvSpPr>
          <p:cNvPr id="20" name="card 1 note"/>
          <p:cNvSpPr txBox="1"/>
          <p:nvPr/>
        </p:nvSpPr>
        <p:spPr>
          <a:xfrm>
            <a:off x="840000" y="4000000"/>
            <a:ext cx="2900000" cy="2600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t">
            <a:spAutoFit/>
          </a:bodyPr>
          <a:lstStyle/>
          <a:p>
            <a:r>
              <a:rPr lang="en-US" sz="800">
                <a:solidFill>
                  <a:srgbClr val="526173"/>
                </a:solidFill>
                <a:latin typeface="Aptos"/>
                <a:ea typeface="Aptos"/>
                <a:cs typeface="Aptos"/>
              </a:rPr>
              <a:t>Coarse global judgment; can miss localized edit errors.</a:t>
            </a:r>
            <a:endParaRPr lang="en-US" sz="800"/>
          </a:p>
        </p:txBody>
      </p:sp>
      <p:sp>
        <p:nvSpPr>
          <p:cNvPr id="21" name="card 2"/>
          <p:cNvSpPr/>
          <p:nvPr/>
        </p:nvSpPr>
        <p:spPr>
          <a:xfrm>
            <a:off x="4360000" y="1350000"/>
            <a:ext cx="3480000" cy="3150000"/>
          </a:xfrm>
          <a:prstGeom prst="rect">
            <a:avLst/>
          </a:prstGeom>
          <a:solidFill>
            <a:srgbClr val="F8FAFC"/>
          </a:solidFill>
          <a:ln w="12700">
            <a:solidFill>
              <a:srgbClr val="D6E0EE"/>
            </a:solidFill>
          </a:ln>
        </p:spPr>
        <p:txBody>
          <a:bodyPr/>
          <a:lstStyle/>
          <a:p>
            <a:endParaRPr/>
          </a:p>
        </p:txBody>
      </p:sp>
      <p:sp>
        <p:nvSpPr>
          <p:cNvPr id="22" name="card 2 accent"/>
          <p:cNvSpPr/>
          <p:nvPr/>
        </p:nvSpPr>
        <p:spPr>
          <a:xfrm>
            <a:off x="4360000" y="1350000"/>
            <a:ext cx="3480000" cy="52000"/>
          </a:xfrm>
          <a:prstGeom prst="rect">
            <a:avLst/>
          </a:prstGeom>
          <a:solidFill>
            <a:srgbClr val="149E9B"/>
          </a:solidFill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23" name="Mask tag"/>
          <p:cNvSpPr txBox="1"/>
          <p:nvPr/>
        </p:nvSpPr>
        <p:spPr>
          <a:xfrm>
            <a:off x="4540000" y="1540000"/>
            <a:ext cx="700000" cy="240000"/>
          </a:xfrm>
          <a:prstGeom prst="rect">
            <a:avLst/>
          </a:prstGeom>
          <a:solidFill>
            <a:srgbClr val="E9F7F5"/>
          </a:solidFill>
          <a:ln>
            <a:noFill/>
          </a:ln>
        </p:spPr>
        <p:txBody>
          <a:bodyPr wrap="square" lIns="60000" tIns="20000" rIns="60000" bIns="20000" anchor="t"/>
          <a:lstStyle/>
          <a:p>
            <a:r>
              <a:rPr lang="en-US" sz="900" b="1">
                <a:solidFill>
                  <a:srgbClr val="149E9B"/>
                </a:solidFill>
                <a:latin typeface="Aptos"/>
                <a:ea typeface="Aptos"/>
                <a:cs typeface="Aptos"/>
              </a:rPr>
              <a:t>Mask</a:t>
            </a:r>
            <a:endParaRPr lang="en-US" sz="9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card 2 header"/>
              <p:cNvSpPr txBox="1"/>
              <p:nvPr/>
            </p:nvSpPr>
            <p:spPr>
              <a:xfrm>
                <a:off x="4540000" y="1850000"/>
                <a:ext cx="3120000" cy="21063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0" rtlCol="0" anchor="t">
                <a:spAutoFit/>
              </a:bodyPr>
              <a:lstStyle/>
              <a:p>
                <a:r>
                  <a:rPr lang="en-US" sz="1250" b="1" dirty="0">
                    <a:solidFill>
                      <a:srgbClr val="172033"/>
                    </a:solidFill>
                    <a:latin typeface="Aptos"/>
                    <a:ea typeface="Aptos"/>
                    <a:cs typeface="Aptos"/>
                  </a:rPr>
                  <a:t>2. Region score: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50" b="1" i="1" dirty="0" smtClean="0">
                            <a:solidFill>
                              <a:srgbClr val="172033"/>
                            </a:solidFill>
                            <a:latin typeface="Cambria Math" panose="02040503050406030204" pitchFamily="18" charset="0"/>
                            <a:ea typeface="Aptos"/>
                            <a:cs typeface="Aptos"/>
                          </a:rPr>
                        </m:ctrlPr>
                      </m:sSubPr>
                      <m:e>
                        <m:r>
                          <a:rPr lang="en-US" sz="1250" b="1" i="1" dirty="0" smtClean="0">
                            <a:solidFill>
                              <a:srgbClr val="172033"/>
                            </a:solidFill>
                            <a:latin typeface="Cambria Math" panose="02040503050406030204" pitchFamily="18" charset="0"/>
                            <a:ea typeface="Aptos"/>
                            <a:cs typeface="Aptos"/>
                          </a:rPr>
                          <m:t>𝑺</m:t>
                        </m:r>
                      </m:e>
                      <m:sub>
                        <m:r>
                          <a:rPr lang="en-US" sz="1250" b="1" i="1" dirty="0" smtClean="0">
                            <a:solidFill>
                              <a:srgbClr val="172033"/>
                            </a:solidFill>
                            <a:latin typeface="Cambria Math" panose="02040503050406030204" pitchFamily="18" charset="0"/>
                            <a:ea typeface="Aptos"/>
                            <a:cs typeface="Aptos"/>
                          </a:rPr>
                          <m:t>𝒓𝒆𝒈</m:t>
                        </m:r>
                      </m:sub>
                    </m:sSub>
                  </m:oMath>
                </a14:m>
                <a:endParaRPr lang="en-US" sz="1250" dirty="0"/>
              </a:p>
            </p:txBody>
          </p:sp>
        </mc:Choice>
        <mc:Fallback xmlns="">
          <p:sp>
            <p:nvSpPr>
              <p:cNvPr id="24" name="card 2 header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0000" y="1850000"/>
                <a:ext cx="3120000" cy="210635"/>
              </a:xfrm>
              <a:prstGeom prst="rect">
                <a:avLst/>
              </a:prstGeom>
              <a:blipFill>
                <a:blip r:embed="rId6"/>
                <a:stretch>
                  <a:fillRect l="-3125" t="-20000" b="-3714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ard 2 body"/>
              <p:cNvSpPr txBox="1"/>
              <p:nvPr/>
            </p:nvSpPr>
            <p:spPr>
              <a:xfrm>
                <a:off x="4540000" y="2163424"/>
                <a:ext cx="3120000" cy="188057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0" rtlCol="0" anchor="t">
                <a:spAutoFit/>
              </a:bodyPr>
              <a:lstStyle/>
              <a:p>
                <a:pPr>
                  <a:lnSpc>
                    <a:spcPct val="87000"/>
                  </a:lnSpc>
                </a:pPr>
                <a:r>
                  <a:rPr lang="en-US" sz="900" dirty="0">
                    <a:solidFill>
                      <a:srgbClr val="172033"/>
                    </a:solidFill>
                    <a:latin typeface="Aptos"/>
                    <a:ea typeface="Aptos"/>
                    <a:cs typeface="Aptos"/>
                  </a:rPr>
                  <a:t>Find expected edit region:</a:t>
                </a:r>
                <a:endParaRPr lang="en-US" sz="900" dirty="0"/>
              </a:p>
              <a:p>
                <a:pPr>
                  <a:lnSpc>
                    <a:spcPct val="87000"/>
                  </a:lnSpc>
                </a:pPr>
                <a:r>
                  <a:rPr lang="en-US" sz="900" dirty="0">
                    <a:solidFill>
                      <a:srgbClr val="172033"/>
                    </a:solidFill>
                    <a:latin typeface="Aptos"/>
                    <a:ea typeface="Aptos"/>
                    <a:cs typeface="Aptos"/>
                  </a:rPr>
                  <a:t>MLLM identifies edit/keep object → Grounded SAM2 mask M.</a:t>
                </a:r>
                <a:endParaRPr lang="en-US" sz="900" dirty="0"/>
              </a:p>
              <a:p>
                <a:pPr>
                  <a:lnSpc>
                    <a:spcPct val="70000"/>
                  </a:lnSpc>
                </a:pPr>
                <a:endParaRPr lang="en-US" sz="900" dirty="0"/>
              </a:p>
              <a:p>
                <a:pPr>
                  <a:lnSpc>
                    <a:spcPct val="87000"/>
                  </a:lnSpc>
                </a:pPr>
                <a:r>
                  <a:rPr lang="en-US" sz="900" dirty="0">
                    <a:solidFill>
                      <a:srgbClr val="172033"/>
                    </a:solidFill>
                    <a:latin typeface="Aptos"/>
                    <a:ea typeface="Aptos"/>
                    <a:cs typeface="Aptos"/>
                  </a:rPr>
                  <a:t>Compute source-candidate change for an image with C number of channels:</a:t>
                </a:r>
              </a:p>
              <a:p>
                <a:pPr>
                  <a:lnSpc>
                    <a:spcPct val="87000"/>
                  </a:lnSpc>
                </a:pPr>
                <a:endParaRPr lang="en-US" sz="900" dirty="0"/>
              </a:p>
              <a:p>
                <a:pPr>
                  <a:lnSpc>
                    <a:spcPct val="87000"/>
                  </a:lnSpc>
                </a:pPr>
                <a:r>
                  <a:rPr lang="en-US" sz="1400" dirty="0">
                    <a:solidFill>
                      <a:srgbClr val="172033"/>
                    </a:solidFill>
                    <a:latin typeface="Aptos"/>
                    <a:ea typeface="Aptos"/>
                    <a:cs typeface="Aptos"/>
                  </a:rPr>
                  <a:t>Δ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172033"/>
                        </a:solidFill>
                        <a:latin typeface="Cambria Math" panose="02040503050406030204" pitchFamily="18" charset="0"/>
                        <a:ea typeface="Aptos"/>
                        <a:cs typeface="Aptos"/>
                      </a:rPr>
                      <m:t> = </m:t>
                    </m:r>
                    <m:f>
                      <m:fPr>
                        <m:ctrlPr>
                          <a:rPr lang="en-US" sz="1400" i="1" dirty="0" smtClean="0">
                            <a:solidFill>
                              <a:srgbClr val="172033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dirty="0" smtClean="0">
                            <a:solidFill>
                              <a:srgbClr val="172033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400" b="0" i="1" dirty="0" smtClean="0">
                            <a:solidFill>
                              <a:srgbClr val="172033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den>
                    </m:f>
                    <m:sSubSup>
                      <m:sSubSupPr>
                        <m:ctrlPr>
                          <a:rPr lang="en-US" sz="1400" i="1" dirty="0" smtClean="0">
                            <a:solidFill>
                              <a:srgbClr val="172033"/>
                            </a:solidFill>
                            <a:latin typeface="Cambria Math" panose="02040503050406030204" pitchFamily="18" charset="0"/>
                            <a:ea typeface="Aptos"/>
                            <a:cs typeface="Aptos"/>
                          </a:rPr>
                        </m:ctrlPr>
                      </m:sSubSupPr>
                      <m:e>
                        <m:r>
                          <a:rPr lang="en-US" sz="1400" i="1" dirty="0" smtClean="0">
                            <a:solidFill>
                              <a:srgbClr val="172033"/>
                            </a:solidFill>
                            <a:latin typeface="Cambria Math" panose="02040503050406030204" pitchFamily="18" charset="0"/>
                            <a:ea typeface="Aptos"/>
                            <a:cs typeface="Aptos"/>
                          </a:rPr>
                          <m:t>∑</m:t>
                        </m:r>
                      </m:e>
                      <m:sub>
                        <m:r>
                          <a:rPr lang="en-US" sz="1400" b="0" i="1" dirty="0" smtClean="0">
                            <a:solidFill>
                              <a:srgbClr val="172033"/>
                            </a:solidFill>
                            <a:latin typeface="Cambria Math" panose="02040503050406030204" pitchFamily="18" charset="0"/>
                            <a:ea typeface="Aptos"/>
                            <a:cs typeface="Aptos"/>
                          </a:rPr>
                          <m:t>𝑐</m:t>
                        </m:r>
                        <m:r>
                          <a:rPr lang="en-US" sz="1400" b="0" i="1" dirty="0" smtClean="0">
                            <a:solidFill>
                              <a:srgbClr val="172033"/>
                            </a:solidFill>
                            <a:latin typeface="Cambria Math" panose="02040503050406030204" pitchFamily="18" charset="0"/>
                            <a:ea typeface="Aptos"/>
                            <a:cs typeface="Aptos"/>
                          </a:rPr>
                          <m:t>=</m:t>
                        </m:r>
                        <m:r>
                          <a:rPr lang="en-US" sz="1400" b="0" i="1" dirty="0" smtClean="0">
                            <a:solidFill>
                              <a:srgbClr val="172033"/>
                            </a:solidFill>
                            <a:latin typeface="Cambria Math" panose="02040503050406030204" pitchFamily="18" charset="0"/>
                            <a:ea typeface="Aptos"/>
                            <a:cs typeface="Aptos"/>
                          </a:rPr>
                          <m:t>1</m:t>
                        </m:r>
                      </m:sub>
                      <m:sup>
                        <m:r>
                          <a:rPr lang="en-US" sz="1400" b="0" i="1" dirty="0" smtClean="0">
                            <a:solidFill>
                              <a:srgbClr val="172033"/>
                            </a:solidFill>
                            <a:latin typeface="Cambria Math" panose="02040503050406030204" pitchFamily="18" charset="0"/>
                            <a:ea typeface="Aptos"/>
                            <a:cs typeface="Aptos"/>
                          </a:rPr>
                          <m:t>𝐶</m:t>
                        </m:r>
                      </m:sup>
                    </m:sSubSup>
                    <m:r>
                      <a:rPr lang="en-US" sz="1400" i="1" dirty="0" smtClean="0">
                        <a:solidFill>
                          <a:srgbClr val="172033"/>
                        </a:solidFill>
                        <a:latin typeface="Cambria Math" panose="02040503050406030204" pitchFamily="18" charset="0"/>
                        <a:ea typeface="Aptos"/>
                        <a:cs typeface="Aptos"/>
                      </a:rPr>
                      <m:t> </m:t>
                    </m:r>
                    <m:d>
                      <m:dPr>
                        <m:begChr m:val="|"/>
                        <m:endChr m:val="|"/>
                        <m:ctrlPr>
                          <a:rPr lang="en-US" sz="1400" i="1" dirty="0" smtClean="0">
                            <a:solidFill>
                              <a:srgbClr val="172033"/>
                            </a:solidFill>
                            <a:latin typeface="Cambria Math" panose="02040503050406030204" pitchFamily="18" charset="0"/>
                            <a:ea typeface="Aptos"/>
                            <a:cs typeface="Aptos"/>
                          </a:rPr>
                        </m:ctrlPr>
                      </m:dPr>
                      <m:e>
                        <m:r>
                          <a:rPr lang="en-US" sz="1400" i="1" dirty="0" smtClean="0">
                            <a:solidFill>
                              <a:srgbClr val="172033"/>
                            </a:solidFill>
                            <a:latin typeface="Cambria Math" panose="02040503050406030204" pitchFamily="18" charset="0"/>
                            <a:ea typeface="Aptos"/>
                            <a:cs typeface="Aptos"/>
                          </a:rPr>
                          <m:t> </m:t>
                        </m:r>
                        <m:sSup>
                          <m:sSupPr>
                            <m:ctrlPr>
                              <a:rPr lang="en-US" sz="1400" i="1" dirty="0" smtClean="0">
                                <a:solidFill>
                                  <a:srgbClr val="172033"/>
                                </a:solidFill>
                                <a:latin typeface="Cambria Math" panose="02040503050406030204" pitchFamily="18" charset="0"/>
                                <a:ea typeface="Aptos"/>
                                <a:cs typeface="Aptos"/>
                              </a:rPr>
                            </m:ctrlPr>
                          </m:sSupPr>
                          <m:e>
                            <m:r>
                              <a:rPr lang="en-US" sz="1400" i="1" dirty="0" smtClean="0">
                                <a:solidFill>
                                  <a:srgbClr val="172033"/>
                                </a:solidFill>
                                <a:latin typeface="Cambria Math" panose="02040503050406030204" pitchFamily="18" charset="0"/>
                                <a:ea typeface="Aptos"/>
                                <a:cs typeface="Aptos"/>
                              </a:rPr>
                              <m:t>𝐼</m:t>
                            </m:r>
                          </m:e>
                          <m:sup>
                            <m:r>
                              <a:rPr lang="en-US" sz="1400" b="0" i="1" dirty="0" smtClean="0">
                                <a:solidFill>
                                  <a:srgbClr val="172033"/>
                                </a:solidFill>
                                <a:latin typeface="Cambria Math" panose="02040503050406030204" pitchFamily="18" charset="0"/>
                                <a:ea typeface="Aptos"/>
                                <a:cs typeface="Aptos"/>
                              </a:rPr>
                              <m:t>𝑐</m:t>
                            </m:r>
                          </m:sup>
                        </m:sSup>
                        <m:r>
                          <a:rPr lang="en-US" sz="1400" i="1" dirty="0" smtClean="0">
                            <a:solidFill>
                              <a:srgbClr val="172033"/>
                            </a:solidFill>
                            <a:latin typeface="Cambria Math" panose="02040503050406030204" pitchFamily="18" charset="0"/>
                            <a:ea typeface="Aptos"/>
                            <a:cs typeface="Aptos"/>
                          </a:rPr>
                          <m:t>− </m:t>
                        </m:r>
                        <m:sSubSup>
                          <m:sSubSupPr>
                            <m:ctrlPr>
                              <a:rPr lang="en-US" sz="1400" i="1" dirty="0" smtClean="0">
                                <a:solidFill>
                                  <a:srgbClr val="172033"/>
                                </a:solidFill>
                                <a:latin typeface="Cambria Math" panose="02040503050406030204" pitchFamily="18" charset="0"/>
                                <a:ea typeface="Aptos"/>
                                <a:cs typeface="Aptos"/>
                              </a:rPr>
                            </m:ctrlPr>
                          </m:sSubSupPr>
                          <m:e>
                            <m:r>
                              <a:rPr lang="en-US" sz="1400" i="1" dirty="0" smtClean="0">
                                <a:solidFill>
                                  <a:srgbClr val="172033"/>
                                </a:solidFill>
                                <a:latin typeface="Cambria Math" panose="02040503050406030204" pitchFamily="18" charset="0"/>
                                <a:ea typeface="Aptos"/>
                                <a:cs typeface="Aptos"/>
                              </a:rPr>
                              <m:t>𝐼</m:t>
                            </m:r>
                          </m:e>
                          <m:sub>
                            <m:r>
                              <a:rPr lang="en-US" sz="1400" b="0" i="1" dirty="0" smtClean="0">
                                <a:solidFill>
                                  <a:srgbClr val="172033"/>
                                </a:solidFill>
                                <a:latin typeface="Cambria Math" panose="02040503050406030204" pitchFamily="18" charset="0"/>
                                <a:ea typeface="Aptos"/>
                                <a:cs typeface="Aptos"/>
                              </a:rPr>
                              <m:t>𝑠𝑟𝑐</m:t>
                            </m:r>
                          </m:sub>
                          <m:sup>
                            <m:r>
                              <a:rPr lang="en-US" sz="1400" b="0" i="1" dirty="0" smtClean="0">
                                <a:solidFill>
                                  <a:srgbClr val="172033"/>
                                </a:solidFill>
                                <a:latin typeface="Cambria Math" panose="02040503050406030204" pitchFamily="18" charset="0"/>
                                <a:ea typeface="Aptos"/>
                                <a:cs typeface="Aptos"/>
                              </a:rPr>
                              <m:t>𝑐</m:t>
                            </m:r>
                          </m:sup>
                        </m:sSubSup>
                      </m:e>
                    </m:d>
                  </m:oMath>
                </a14:m>
                <a:endParaRPr lang="en-US" sz="1400" dirty="0">
                  <a:solidFill>
                    <a:srgbClr val="172033"/>
                  </a:solidFill>
                  <a:latin typeface="Aptos"/>
                  <a:ea typeface="Aptos"/>
                  <a:cs typeface="Aptos"/>
                </a:endParaRPr>
              </a:p>
              <a:p>
                <a:pPr>
                  <a:lnSpc>
                    <a:spcPct val="87000"/>
                  </a:lnSpc>
                </a:pPr>
                <a:endParaRPr lang="en-US" sz="900" dirty="0"/>
              </a:p>
              <a:p>
                <a:pPr>
                  <a:lnSpc>
                    <a:spcPct val="87000"/>
                  </a:lnSpc>
                </a:pPr>
                <a:r>
                  <a:rPr lang="en-US" sz="900" dirty="0">
                    <a:solidFill>
                      <a:srgbClr val="172033"/>
                    </a:solidFill>
                    <a:latin typeface="Aptos"/>
                    <a:ea typeface="Aptos"/>
                    <a:cs typeface="Aptos"/>
                  </a:rPr>
                  <a:t>Score concentration of change inside mask:</a:t>
                </a:r>
              </a:p>
              <a:p>
                <a:pPr>
                  <a:lnSpc>
                    <a:spcPct val="87000"/>
                  </a:lnSpc>
                </a:pPr>
                <a:endParaRPr lang="en-US" sz="900" dirty="0">
                  <a:solidFill>
                    <a:srgbClr val="172033"/>
                  </a:solidFill>
                  <a:latin typeface="Aptos"/>
                  <a:ea typeface="Aptos"/>
                  <a:cs typeface="Aptos"/>
                </a:endParaRPr>
              </a:p>
              <a:p>
                <a:pPr>
                  <a:lnSpc>
                    <a:spcPct val="87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100" i="1" dirty="0" smtClean="0">
                              <a:solidFill>
                                <a:srgbClr val="172033"/>
                              </a:solidFill>
                              <a:latin typeface="Cambria Math" panose="02040503050406030204" pitchFamily="18" charset="0"/>
                              <a:ea typeface="Aptos"/>
                              <a:cs typeface="Aptos"/>
                            </a:rPr>
                          </m:ctrlPr>
                        </m:sSubPr>
                        <m:e>
                          <m:r>
                            <a:rPr lang="en-US" sz="1100" i="1" dirty="0" smtClean="0">
                              <a:solidFill>
                                <a:srgbClr val="172033"/>
                              </a:solidFill>
                              <a:latin typeface="Cambria Math" panose="02040503050406030204" pitchFamily="18" charset="0"/>
                              <a:ea typeface="Aptos"/>
                              <a:cs typeface="Aptos"/>
                            </a:rPr>
                            <m:t>𝑆</m:t>
                          </m:r>
                        </m:e>
                        <m:sub>
                          <m:r>
                            <a:rPr lang="en-US" sz="1100" i="1" dirty="0" smtClean="0">
                              <a:solidFill>
                                <a:srgbClr val="172033"/>
                              </a:solidFill>
                              <a:latin typeface="Cambria Math" panose="02040503050406030204" pitchFamily="18" charset="0"/>
                              <a:ea typeface="Aptos"/>
                              <a:cs typeface="Aptos"/>
                            </a:rPr>
                            <m:t>𝑟𝑒𝑔</m:t>
                          </m:r>
                        </m:sub>
                      </m:sSub>
                      <m:r>
                        <a:rPr lang="en-US" sz="1100" i="1" dirty="0">
                          <a:solidFill>
                            <a:srgbClr val="172033"/>
                          </a:solidFill>
                          <a:latin typeface="Cambria Math" panose="02040503050406030204" pitchFamily="18" charset="0"/>
                          <a:ea typeface="Aptos"/>
                          <a:cs typeface="Aptos"/>
                        </a:rPr>
                        <m:t>= 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1100" i="1" dirty="0">
                              <a:solidFill>
                                <a:srgbClr val="172033"/>
                              </a:solidFill>
                              <a:latin typeface="Cambria Math" panose="02040503050406030204" pitchFamily="18" charset="0"/>
                              <a:ea typeface="Aptos"/>
                              <a:cs typeface="Aptos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1100" b="0" i="1" dirty="0" smtClean="0">
                              <a:solidFill>
                                <a:srgbClr val="172033"/>
                              </a:solidFill>
                              <a:latin typeface="Cambria Math" panose="02040503050406030204" pitchFamily="18" charset="0"/>
                              <a:ea typeface="Aptos"/>
                              <a:cs typeface="Aptos"/>
                            </a:rPr>
                            <m:t>𝐻</m:t>
                          </m:r>
                          <m:r>
                            <a:rPr lang="en-US" sz="1100" b="0" i="1" dirty="0" smtClean="0">
                              <a:solidFill>
                                <a:srgbClr val="172033"/>
                              </a:solidFill>
                              <a:latin typeface="Cambria Math" panose="02040503050406030204" pitchFamily="18" charset="0"/>
                              <a:ea typeface="Aptos"/>
                              <a:cs typeface="Aptos"/>
                            </a:rPr>
                            <m:t>,</m:t>
                          </m:r>
                          <m:r>
                            <a:rPr lang="en-US" sz="1100" b="0" i="1" dirty="0" smtClean="0">
                              <a:solidFill>
                                <a:srgbClr val="172033"/>
                              </a:solidFill>
                              <a:latin typeface="Cambria Math" panose="02040503050406030204" pitchFamily="18" charset="0"/>
                              <a:ea typeface="Aptos"/>
                              <a:cs typeface="Aptos"/>
                            </a:rPr>
                            <m:t>𝑊</m:t>
                          </m:r>
                        </m:sub>
                        <m:sup/>
                        <m:e>
                          <m:r>
                            <a:rPr lang="en-US" sz="1100" b="0" i="1" dirty="0" smtClean="0">
                              <a:solidFill>
                                <a:srgbClr val="172033"/>
                              </a:solidFill>
                              <a:latin typeface="Cambria Math" panose="02040503050406030204" pitchFamily="18" charset="0"/>
                              <a:ea typeface="Aptos"/>
                              <a:cs typeface="Aptos"/>
                            </a:rPr>
                            <m:t>𝑀</m:t>
                          </m:r>
                        </m:e>
                      </m:nary>
                      <m:r>
                        <a:rPr lang="en-US" sz="1100" i="1" dirty="0">
                          <a:solidFill>
                            <a:srgbClr val="172033"/>
                          </a:solidFill>
                          <a:latin typeface="Cambria Math" panose="02040503050406030204" pitchFamily="18" charset="0"/>
                          <a:ea typeface="Aptos"/>
                          <a:cs typeface="Aptos"/>
                        </a:rPr>
                        <m:t>⊙</m:t>
                      </m:r>
                      <m:r>
                        <a:rPr lang="en-US" sz="1100" i="1" dirty="0" err="1" smtClean="0">
                          <a:solidFill>
                            <a:srgbClr val="172033"/>
                          </a:solidFill>
                          <a:latin typeface="Cambria Math" panose="02040503050406030204" pitchFamily="18" charset="0"/>
                          <a:ea typeface="Aptos"/>
                          <a:cs typeface="Aptos"/>
                        </a:rPr>
                        <m:t>𝑠𝑜𝑓𝑡𝑚𝑎</m:t>
                      </m:r>
                      <m:sSub>
                        <m:sSubPr>
                          <m:ctrlPr>
                            <a:rPr lang="en-US" sz="1100" i="1" dirty="0" smtClean="0">
                              <a:solidFill>
                                <a:srgbClr val="172033"/>
                              </a:solidFill>
                              <a:latin typeface="Cambria Math" panose="02040503050406030204" pitchFamily="18" charset="0"/>
                              <a:ea typeface="Aptos"/>
                              <a:cs typeface="Aptos"/>
                            </a:rPr>
                          </m:ctrlPr>
                        </m:sSubPr>
                        <m:e>
                          <m:r>
                            <a:rPr lang="en-US" sz="1100" i="1" dirty="0" err="1" smtClean="0">
                              <a:solidFill>
                                <a:srgbClr val="172033"/>
                              </a:solidFill>
                              <a:latin typeface="Cambria Math" panose="02040503050406030204" pitchFamily="18" charset="0"/>
                              <a:ea typeface="Aptos"/>
                              <a:cs typeface="Aptos"/>
                            </a:rPr>
                            <m:t>𝑥</m:t>
                          </m:r>
                        </m:e>
                        <m:sub>
                          <m:r>
                            <a:rPr lang="en-US" sz="1100" b="0" i="1" dirty="0" smtClean="0">
                              <a:solidFill>
                                <a:srgbClr val="172033"/>
                              </a:solidFill>
                              <a:latin typeface="Cambria Math" panose="02040503050406030204" pitchFamily="18" charset="0"/>
                              <a:ea typeface="Aptos"/>
                              <a:cs typeface="Aptos"/>
                            </a:rPr>
                            <m:t>𝐻</m:t>
                          </m:r>
                          <m:r>
                            <a:rPr lang="en-US" sz="1100" b="0" i="1" dirty="0" smtClean="0">
                              <a:solidFill>
                                <a:srgbClr val="172033"/>
                              </a:solidFill>
                              <a:latin typeface="Cambria Math" panose="02040503050406030204" pitchFamily="18" charset="0"/>
                              <a:ea typeface="Aptos"/>
                              <a:cs typeface="Aptos"/>
                            </a:rPr>
                            <m:t>,</m:t>
                          </m:r>
                          <m:r>
                            <a:rPr lang="en-US" sz="1100" b="0" i="1" dirty="0" smtClean="0">
                              <a:solidFill>
                                <a:srgbClr val="172033"/>
                              </a:solidFill>
                              <a:latin typeface="Cambria Math" panose="02040503050406030204" pitchFamily="18" charset="0"/>
                              <a:ea typeface="Aptos"/>
                              <a:cs typeface="Aptos"/>
                            </a:rPr>
                            <m:t>𝑊</m:t>
                          </m:r>
                        </m:sub>
                      </m:sSub>
                      <m:r>
                        <a:rPr lang="en-US" sz="1100" b="0" i="1" dirty="0" smtClean="0">
                          <a:solidFill>
                            <a:srgbClr val="172033"/>
                          </a:solidFill>
                          <a:latin typeface="Cambria Math" panose="02040503050406030204" pitchFamily="18" charset="0"/>
                          <a:ea typeface="Aptos"/>
                          <a:cs typeface="Aptos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sz="1100" b="0" i="0" dirty="0" smtClean="0">
                          <a:solidFill>
                            <a:srgbClr val="172033"/>
                          </a:solidFill>
                          <a:latin typeface="Cambria Math" panose="02040503050406030204" pitchFamily="18" charset="0"/>
                          <a:ea typeface="Aptos"/>
                          <a:cs typeface="Aptos"/>
                        </a:rPr>
                        <m:t>Δ</m:t>
                      </m:r>
                      <m:r>
                        <a:rPr lang="en-US" sz="1100" b="0" i="1" dirty="0" smtClean="0">
                          <a:solidFill>
                            <a:srgbClr val="172033"/>
                          </a:solidFill>
                          <a:latin typeface="Cambria Math" panose="02040503050406030204" pitchFamily="18" charset="0"/>
                          <a:ea typeface="Aptos"/>
                          <a:cs typeface="Aptos"/>
                        </a:rPr>
                        <m:t>)</m:t>
                      </m:r>
                    </m:oMath>
                  </m:oMathPara>
                </a14:m>
                <a:endParaRPr lang="en-US" sz="900" dirty="0">
                  <a:solidFill>
                    <a:srgbClr val="172033"/>
                  </a:solidFill>
                  <a:latin typeface="Aptos"/>
                  <a:ea typeface="Aptos"/>
                  <a:cs typeface="Aptos"/>
                </a:endParaRPr>
              </a:p>
              <a:p>
                <a:pPr>
                  <a:lnSpc>
                    <a:spcPct val="87000"/>
                  </a:lnSpc>
                </a:pPr>
                <a:endParaRPr lang="en-US" sz="900" dirty="0">
                  <a:solidFill>
                    <a:srgbClr val="172033"/>
                  </a:solidFill>
                  <a:latin typeface="Aptos"/>
                  <a:ea typeface="Aptos"/>
                  <a:cs typeface="Aptos"/>
                </a:endParaRPr>
              </a:p>
            </p:txBody>
          </p:sp>
        </mc:Choice>
        <mc:Fallback xmlns="">
          <p:sp>
            <p:nvSpPr>
              <p:cNvPr id="25" name="card 2 body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0000" y="2163424"/>
                <a:ext cx="3120000" cy="1880579"/>
              </a:xfrm>
              <a:prstGeom prst="rect">
                <a:avLst/>
              </a:prstGeom>
              <a:blipFill>
                <a:blip r:embed="rId7"/>
                <a:stretch>
                  <a:fillRect l="-3516" t="-2922" b="-3474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card 2 note bg"/>
          <p:cNvSpPr/>
          <p:nvPr/>
        </p:nvSpPr>
        <p:spPr>
          <a:xfrm>
            <a:off x="4540000" y="3920000"/>
            <a:ext cx="3120000" cy="410000"/>
          </a:xfrm>
          <a:prstGeom prst="rect">
            <a:avLst/>
          </a:prstGeom>
          <a:solidFill>
            <a:srgbClr val="FFFFFF"/>
          </a:solidFill>
          <a:ln w="9000">
            <a:solidFill>
              <a:srgbClr val="E2E8F0"/>
            </a:solidFill>
          </a:ln>
        </p:spPr>
        <p:txBody>
          <a:bodyPr/>
          <a:lstStyle/>
          <a:p>
            <a:endParaRPr/>
          </a:p>
        </p:txBody>
      </p:sp>
      <p:sp>
        <p:nvSpPr>
          <p:cNvPr id="27" name="card 2 note"/>
          <p:cNvSpPr txBox="1"/>
          <p:nvPr/>
        </p:nvSpPr>
        <p:spPr>
          <a:xfrm>
            <a:off x="4650000" y="4000000"/>
            <a:ext cx="2900000" cy="2600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t">
            <a:spAutoFit/>
          </a:bodyPr>
          <a:lstStyle/>
          <a:p>
            <a:r>
              <a:rPr lang="en-US" sz="800">
                <a:solidFill>
                  <a:srgbClr val="526173"/>
                </a:solidFill>
                <a:latin typeface="Aptos"/>
                <a:ea typeface="Aptos"/>
                <a:cs typeface="Aptos"/>
              </a:rPr>
              <a:t>High when pixels change mainly where the edit should occur.</a:t>
            </a:r>
            <a:endParaRPr lang="en-US" sz="800"/>
          </a:p>
        </p:txBody>
      </p:sp>
      <p:sp>
        <p:nvSpPr>
          <p:cNvPr id="28" name="card 3"/>
          <p:cNvSpPr/>
          <p:nvPr/>
        </p:nvSpPr>
        <p:spPr>
          <a:xfrm>
            <a:off x="8170000" y="1350000"/>
            <a:ext cx="3480000" cy="3150000"/>
          </a:xfrm>
          <a:prstGeom prst="rect">
            <a:avLst/>
          </a:prstGeom>
          <a:solidFill>
            <a:srgbClr val="F8FAFC"/>
          </a:solidFill>
          <a:ln w="12700">
            <a:solidFill>
              <a:srgbClr val="D6E0EE"/>
            </a:solidFill>
          </a:ln>
        </p:spPr>
        <p:txBody>
          <a:bodyPr/>
          <a:lstStyle/>
          <a:p>
            <a:endParaRPr/>
          </a:p>
        </p:txBody>
      </p:sp>
      <p:sp>
        <p:nvSpPr>
          <p:cNvPr id="29" name="card 3 accent"/>
          <p:cNvSpPr/>
          <p:nvPr/>
        </p:nvSpPr>
        <p:spPr>
          <a:xfrm>
            <a:off x="8170000" y="1350000"/>
            <a:ext cx="3480000" cy="52000"/>
          </a:xfrm>
          <a:prstGeom prst="rect">
            <a:avLst/>
          </a:prstGeom>
          <a:solidFill>
            <a:srgbClr val="D99A12"/>
          </a:solidFill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30" name="CLIP tag"/>
          <p:cNvSpPr txBox="1"/>
          <p:nvPr/>
        </p:nvSpPr>
        <p:spPr>
          <a:xfrm>
            <a:off x="8350000" y="1540000"/>
            <a:ext cx="700000" cy="240000"/>
          </a:xfrm>
          <a:prstGeom prst="rect">
            <a:avLst/>
          </a:prstGeom>
          <a:solidFill>
            <a:srgbClr val="E9F7F5"/>
          </a:solidFill>
          <a:ln>
            <a:noFill/>
          </a:ln>
        </p:spPr>
        <p:txBody>
          <a:bodyPr wrap="square" lIns="60000" tIns="20000" rIns="60000" bIns="20000" anchor="t"/>
          <a:lstStyle/>
          <a:p>
            <a:r>
              <a:rPr lang="en-US" sz="900" b="1">
                <a:solidFill>
                  <a:srgbClr val="D99A12"/>
                </a:solidFill>
                <a:latin typeface="Aptos"/>
                <a:ea typeface="Aptos"/>
                <a:cs typeface="Aptos"/>
              </a:rPr>
              <a:t>CLIP</a:t>
            </a:r>
            <a:endParaRPr lang="en-US" sz="9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card 3 header"/>
              <p:cNvSpPr txBox="1"/>
              <p:nvPr/>
            </p:nvSpPr>
            <p:spPr>
              <a:xfrm>
                <a:off x="8350000" y="1850000"/>
                <a:ext cx="3120000" cy="20960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0" rtlCol="0" anchor="t">
                <a:spAutoFit/>
              </a:bodyPr>
              <a:lstStyle/>
              <a:p>
                <a:r>
                  <a:rPr lang="en-US" sz="1250" b="1" dirty="0">
                    <a:solidFill>
                      <a:srgbClr val="172033"/>
                    </a:solidFill>
                    <a:latin typeface="Aptos"/>
                    <a:ea typeface="Aptos"/>
                    <a:cs typeface="Aptos"/>
                  </a:rPr>
                  <a:t>3. Caption score: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50" b="1" i="1" dirty="0" smtClean="0">
                            <a:solidFill>
                              <a:srgbClr val="172033"/>
                            </a:solidFill>
                            <a:latin typeface="Cambria Math" panose="02040503050406030204" pitchFamily="18" charset="0"/>
                            <a:ea typeface="Aptos"/>
                            <a:cs typeface="Aptos"/>
                          </a:rPr>
                        </m:ctrlPr>
                      </m:sSubPr>
                      <m:e>
                        <m:r>
                          <a:rPr lang="en-US" sz="1250" b="1" i="1" dirty="0" smtClean="0">
                            <a:solidFill>
                              <a:srgbClr val="172033"/>
                            </a:solidFill>
                            <a:latin typeface="Cambria Math" panose="02040503050406030204" pitchFamily="18" charset="0"/>
                            <a:ea typeface="Aptos"/>
                            <a:cs typeface="Aptos"/>
                          </a:rPr>
                          <m:t>𝑺</m:t>
                        </m:r>
                      </m:e>
                      <m:sub>
                        <m:r>
                          <a:rPr lang="en-US" sz="1250" b="1" i="1" dirty="0" smtClean="0">
                            <a:solidFill>
                              <a:srgbClr val="172033"/>
                            </a:solidFill>
                            <a:latin typeface="Cambria Math" panose="02040503050406030204" pitchFamily="18" charset="0"/>
                            <a:ea typeface="Aptos"/>
                            <a:cs typeface="Aptos"/>
                          </a:rPr>
                          <m:t>𝒄𝒂𝒑</m:t>
                        </m:r>
                      </m:sub>
                    </m:sSub>
                  </m:oMath>
                </a14:m>
                <a:endParaRPr lang="en-US" sz="1250" dirty="0"/>
              </a:p>
            </p:txBody>
          </p:sp>
        </mc:Choice>
        <mc:Fallback xmlns="">
          <p:sp>
            <p:nvSpPr>
              <p:cNvPr id="31" name="card 3 header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50000" y="1850000"/>
                <a:ext cx="3120000" cy="209609"/>
              </a:xfrm>
              <a:prstGeom prst="rect">
                <a:avLst/>
              </a:prstGeom>
              <a:blipFill>
                <a:blip r:embed="rId8"/>
                <a:stretch>
                  <a:fillRect l="-3125" t="-20000" b="-3714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card 3 body"/>
              <p:cNvSpPr txBox="1"/>
              <p:nvPr/>
            </p:nvSpPr>
            <p:spPr>
              <a:xfrm>
                <a:off x="8350000" y="2200000"/>
                <a:ext cx="3120000" cy="84260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0" rtlCol="0" anchor="t">
                <a:spAutoFit/>
              </a:bodyPr>
              <a:lstStyle/>
              <a:p>
                <a:pPr>
                  <a:lnSpc>
                    <a:spcPct val="87000"/>
                  </a:lnSpc>
                </a:pPr>
                <a:r>
                  <a:rPr lang="en-US" sz="960" dirty="0">
                    <a:solidFill>
                      <a:srgbClr val="172033"/>
                    </a:solidFill>
                    <a:latin typeface="Aptos"/>
                    <a:ea typeface="Aptos"/>
                    <a:cs typeface="Aptos"/>
                  </a:rPr>
                  <a:t>Generate target caption:</a:t>
                </a:r>
                <a:endParaRPr lang="en-US" sz="960" dirty="0"/>
              </a:p>
              <a:p>
                <a:pPr>
                  <a:lnSpc>
                    <a:spcPct val="87000"/>
                  </a:lnSpc>
                </a:pPr>
                <a:r>
                  <a:rPr lang="en-US" sz="960" dirty="0">
                    <a:solidFill>
                      <a:srgbClr val="172033"/>
                    </a:solidFill>
                    <a:latin typeface="Aptos"/>
                    <a:ea typeface="Aptos"/>
                    <a:cs typeface="Aptos"/>
                  </a:rPr>
                  <a:t>MLLM(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960" i="1" dirty="0" smtClean="0">
                            <a:solidFill>
                              <a:srgbClr val="172033"/>
                            </a:solidFill>
                            <a:latin typeface="Cambria Math" panose="02040503050406030204" pitchFamily="18" charset="0"/>
                            <a:ea typeface="Aptos"/>
                            <a:cs typeface="Aptos"/>
                          </a:rPr>
                        </m:ctrlPr>
                      </m:sSubPr>
                      <m:e>
                        <m:r>
                          <a:rPr lang="en-US" sz="960" i="1" dirty="0" smtClean="0">
                            <a:solidFill>
                              <a:srgbClr val="172033"/>
                            </a:solidFill>
                            <a:latin typeface="Cambria Math" panose="02040503050406030204" pitchFamily="18" charset="0"/>
                            <a:ea typeface="Aptos"/>
                            <a:cs typeface="Aptos"/>
                          </a:rPr>
                          <m:t>𝐼</m:t>
                        </m:r>
                      </m:e>
                      <m:sub>
                        <m:r>
                          <a:rPr lang="en-US" sz="960" i="1" dirty="0" smtClean="0">
                            <a:solidFill>
                              <a:srgbClr val="172033"/>
                            </a:solidFill>
                            <a:latin typeface="Cambria Math" panose="02040503050406030204" pitchFamily="18" charset="0"/>
                            <a:ea typeface="Aptos"/>
                            <a:cs typeface="Aptos"/>
                          </a:rPr>
                          <m:t>𝑠𝑟𝑐</m:t>
                        </m:r>
                      </m:sub>
                    </m:sSub>
                  </m:oMath>
                </a14:m>
                <a:r>
                  <a:rPr lang="en-US" sz="960" dirty="0">
                    <a:solidFill>
                      <a:srgbClr val="172033"/>
                    </a:solidFill>
                    <a:latin typeface="Aptos"/>
                    <a:ea typeface="Aptos"/>
                    <a:cs typeface="Aptos"/>
                  </a:rPr>
                  <a:t>, instruction) →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960" i="1" dirty="0" smtClean="0">
                            <a:solidFill>
                              <a:srgbClr val="172033"/>
                            </a:solidFill>
                            <a:latin typeface="Cambria Math" panose="02040503050406030204" pitchFamily="18" charset="0"/>
                            <a:ea typeface="Aptos"/>
                            <a:cs typeface="Aptos"/>
                          </a:rPr>
                        </m:ctrlPr>
                      </m:sSubPr>
                      <m:e>
                        <m:r>
                          <a:rPr lang="en-US" sz="960" i="1" dirty="0" smtClean="0">
                            <a:solidFill>
                              <a:srgbClr val="172033"/>
                            </a:solidFill>
                            <a:latin typeface="Cambria Math" panose="02040503050406030204" pitchFamily="18" charset="0"/>
                            <a:ea typeface="Aptos"/>
                            <a:cs typeface="Aptos"/>
                          </a:rPr>
                          <m:t>𝑐</m:t>
                        </m:r>
                      </m:e>
                      <m:sub>
                        <m:r>
                          <a:rPr lang="en-US" sz="960" i="1" dirty="0" smtClean="0">
                            <a:solidFill>
                              <a:srgbClr val="172033"/>
                            </a:solidFill>
                            <a:latin typeface="Cambria Math" panose="02040503050406030204" pitchFamily="18" charset="0"/>
                            <a:ea typeface="Aptos"/>
                            <a:cs typeface="Aptos"/>
                          </a:rPr>
                          <m:t>𝑐𝑎𝑝</m:t>
                        </m:r>
                      </m:sub>
                    </m:sSub>
                  </m:oMath>
                </a14:m>
                <a:endParaRPr lang="en-US" sz="960" dirty="0"/>
              </a:p>
              <a:p>
                <a:pPr>
                  <a:lnSpc>
                    <a:spcPct val="70000"/>
                  </a:lnSpc>
                </a:pPr>
                <a:endParaRPr lang="en-US" sz="960" dirty="0"/>
              </a:p>
              <a:p>
                <a:pPr>
                  <a:lnSpc>
                    <a:spcPct val="87000"/>
                  </a:lnSpc>
                </a:pPr>
                <a:r>
                  <a:rPr lang="en-US" sz="960" dirty="0">
                    <a:solidFill>
                      <a:srgbClr val="172033"/>
                    </a:solidFill>
                    <a:latin typeface="Aptos"/>
                    <a:ea typeface="Aptos"/>
                    <a:cs typeface="Aptos"/>
                  </a:rPr>
                  <a:t>Measure image-caption match:</a:t>
                </a:r>
              </a:p>
              <a:p>
                <a:pPr>
                  <a:lnSpc>
                    <a:spcPct val="87000"/>
                  </a:lnSpc>
                </a:pPr>
                <a:endParaRPr lang="en-US" sz="960" dirty="0"/>
              </a:p>
              <a:p>
                <a:pPr>
                  <a:lnSpc>
                    <a:spcPct val="87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dirty="0" smtClean="0">
                              <a:solidFill>
                                <a:srgbClr val="172033"/>
                              </a:solidFill>
                              <a:latin typeface="Cambria Math" panose="02040503050406030204" pitchFamily="18" charset="0"/>
                              <a:ea typeface="Aptos"/>
                              <a:cs typeface="Aptos"/>
                            </a:rPr>
                          </m:ctrlPr>
                        </m:sSubPr>
                        <m:e>
                          <m:r>
                            <a:rPr lang="en-US" sz="1400" i="1" dirty="0" smtClean="0">
                              <a:solidFill>
                                <a:srgbClr val="172033"/>
                              </a:solidFill>
                              <a:latin typeface="Cambria Math" panose="02040503050406030204" pitchFamily="18" charset="0"/>
                              <a:ea typeface="Aptos"/>
                              <a:cs typeface="Aptos"/>
                            </a:rPr>
                            <m:t>𝑆</m:t>
                          </m:r>
                        </m:e>
                        <m:sub>
                          <m:r>
                            <a:rPr lang="en-US" sz="1400" i="1" dirty="0" smtClean="0">
                              <a:solidFill>
                                <a:srgbClr val="172033"/>
                              </a:solidFill>
                              <a:latin typeface="Cambria Math" panose="02040503050406030204" pitchFamily="18" charset="0"/>
                              <a:ea typeface="Aptos"/>
                              <a:cs typeface="Aptos"/>
                            </a:rPr>
                            <m:t>𝑐𝑎𝑝</m:t>
                          </m:r>
                        </m:sub>
                      </m:sSub>
                      <m:r>
                        <a:rPr lang="en-US" sz="1400" i="1" dirty="0">
                          <a:solidFill>
                            <a:srgbClr val="172033"/>
                          </a:solidFill>
                          <a:latin typeface="Cambria Math" panose="02040503050406030204" pitchFamily="18" charset="0"/>
                          <a:ea typeface="Aptos"/>
                          <a:cs typeface="Aptos"/>
                        </a:rPr>
                        <m:t>= </m:t>
                      </m:r>
                      <m:r>
                        <a:rPr lang="en-US" sz="1400" i="1" dirty="0" err="1">
                          <a:solidFill>
                            <a:srgbClr val="172033"/>
                          </a:solidFill>
                          <a:latin typeface="Cambria Math" panose="02040503050406030204" pitchFamily="18" charset="0"/>
                          <a:ea typeface="Aptos"/>
                          <a:cs typeface="Aptos"/>
                        </a:rPr>
                        <m:t>𝐶𝐿𝐼𝑃𝑆𝑐𝑜𝑟𝑒</m:t>
                      </m:r>
                      <m:d>
                        <m:dPr>
                          <m:ctrlPr>
                            <a:rPr lang="en-US" sz="1400" i="1" dirty="0">
                              <a:solidFill>
                                <a:srgbClr val="172033"/>
                              </a:solidFill>
                              <a:latin typeface="Cambria Math" panose="02040503050406030204" pitchFamily="18" charset="0"/>
                              <a:ea typeface="Aptos"/>
                              <a:cs typeface="Aptos"/>
                            </a:rPr>
                          </m:ctrlPr>
                        </m:dPr>
                        <m:e>
                          <m:r>
                            <a:rPr lang="en-US" sz="1400" i="1" dirty="0">
                              <a:solidFill>
                                <a:srgbClr val="172033"/>
                              </a:solidFill>
                              <a:latin typeface="Cambria Math" panose="02040503050406030204" pitchFamily="18" charset="0"/>
                              <a:ea typeface="Aptos"/>
                              <a:cs typeface="Aptos"/>
                            </a:rPr>
                            <m:t>𝐼</m:t>
                          </m:r>
                          <m:r>
                            <a:rPr lang="en-US" sz="1400" i="1" dirty="0">
                              <a:solidFill>
                                <a:srgbClr val="172033"/>
                              </a:solidFill>
                              <a:latin typeface="Cambria Math" panose="02040503050406030204" pitchFamily="18" charset="0"/>
                              <a:ea typeface="Aptos"/>
                              <a:cs typeface="Aptos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sz="1400" i="1" dirty="0" err="1">
                                  <a:solidFill>
                                    <a:srgbClr val="172033"/>
                                  </a:solidFill>
                                  <a:latin typeface="Cambria Math" panose="02040503050406030204" pitchFamily="18" charset="0"/>
                                  <a:ea typeface="Aptos"/>
                                  <a:cs typeface="Aptos"/>
                                </a:rPr>
                              </m:ctrlPr>
                            </m:sSubPr>
                            <m:e>
                              <m:r>
                                <a:rPr lang="en-US" sz="1400" i="1" dirty="0" err="1">
                                  <a:solidFill>
                                    <a:srgbClr val="172033"/>
                                  </a:solidFill>
                                  <a:latin typeface="Cambria Math" panose="02040503050406030204" pitchFamily="18" charset="0"/>
                                  <a:ea typeface="Aptos"/>
                                  <a:cs typeface="Aptos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1400" i="1" dirty="0" err="1">
                                  <a:solidFill>
                                    <a:srgbClr val="172033"/>
                                  </a:solidFill>
                                  <a:latin typeface="Cambria Math" panose="02040503050406030204" pitchFamily="18" charset="0"/>
                                  <a:ea typeface="Aptos"/>
                                  <a:cs typeface="Aptos"/>
                                </a:rPr>
                                <m:t>𝑐𝑎𝑝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960" dirty="0"/>
              </a:p>
            </p:txBody>
          </p:sp>
        </mc:Choice>
        <mc:Fallback xmlns="">
          <p:sp>
            <p:nvSpPr>
              <p:cNvPr id="32" name="card 3 body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50000" y="2200000"/>
                <a:ext cx="3120000" cy="842603"/>
              </a:xfrm>
              <a:prstGeom prst="rect">
                <a:avLst/>
              </a:prstGeom>
              <a:blipFill>
                <a:blip r:embed="rId9"/>
                <a:stretch>
                  <a:fillRect l="-2539" t="-6522" b="-1014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card 3 note bg"/>
          <p:cNvSpPr/>
          <p:nvPr/>
        </p:nvSpPr>
        <p:spPr>
          <a:xfrm>
            <a:off x="8350000" y="3920000"/>
            <a:ext cx="3120000" cy="410000"/>
          </a:xfrm>
          <a:prstGeom prst="rect">
            <a:avLst/>
          </a:prstGeom>
          <a:solidFill>
            <a:srgbClr val="FFFFFF"/>
          </a:solidFill>
          <a:ln w="9000">
            <a:solidFill>
              <a:srgbClr val="E2E8F0"/>
            </a:solidFill>
          </a:ln>
        </p:spPr>
        <p:txBody>
          <a:bodyPr/>
          <a:lstStyle/>
          <a:p>
            <a:endParaRPr/>
          </a:p>
        </p:txBody>
      </p:sp>
      <p:sp>
        <p:nvSpPr>
          <p:cNvPr id="34" name="card 3 note"/>
          <p:cNvSpPr txBox="1"/>
          <p:nvPr/>
        </p:nvSpPr>
        <p:spPr>
          <a:xfrm>
            <a:off x="8460000" y="4000000"/>
            <a:ext cx="2900000" cy="2600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t">
            <a:spAutoFit/>
          </a:bodyPr>
          <a:lstStyle/>
          <a:p>
            <a:r>
              <a:rPr lang="en-US" sz="800">
                <a:solidFill>
                  <a:srgbClr val="526173"/>
                </a:solidFill>
                <a:latin typeface="Aptos"/>
                <a:ea typeface="Aptos"/>
                <a:cs typeface="Aptos"/>
              </a:rPr>
              <a:t>Checks whether the preview matches the intended edited result.</a:t>
            </a:r>
            <a:endParaRPr lang="en-US" sz="800"/>
          </a:p>
        </p:txBody>
      </p:sp>
      <p:sp>
        <p:nvSpPr>
          <p:cNvPr id="35" name="unified score block"/>
          <p:cNvSpPr/>
          <p:nvPr/>
        </p:nvSpPr>
        <p:spPr>
          <a:xfrm>
            <a:off x="550000" y="5020040"/>
            <a:ext cx="11090000" cy="820000"/>
          </a:xfrm>
          <a:prstGeom prst="rect">
            <a:avLst/>
          </a:prstGeom>
          <a:solidFill>
            <a:srgbClr val="F3F7FC"/>
          </a:solidFill>
          <a:ln w="16000">
            <a:solidFill>
              <a:srgbClr val="2F6FDB"/>
            </a:solidFill>
          </a:ln>
        </p:spPr>
        <p:txBody>
          <a:bodyPr/>
          <a:lstStyle/>
          <a:p>
            <a:endParaRPr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unified score left"/>
              <p:cNvSpPr txBox="1"/>
              <p:nvPr/>
            </p:nvSpPr>
            <p:spPr>
              <a:xfrm>
                <a:off x="755992" y="5140040"/>
                <a:ext cx="3030000" cy="54502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0" rtlCol="0" anchor="t">
                <a:spAutoFit/>
              </a:bodyPr>
              <a:lstStyle/>
              <a:p>
                <a:r>
                  <a:rPr lang="en-US" sz="950" b="1" dirty="0">
                    <a:solidFill>
                      <a:srgbClr val="526173"/>
                    </a:solidFill>
                    <a:latin typeface="Aptos"/>
                    <a:ea typeface="Aptos"/>
                    <a:cs typeface="Aptos"/>
                  </a:rPr>
                  <a:t>     Unified early-pruning score:</a:t>
                </a:r>
              </a:p>
              <a:p>
                <a:endParaRPr lang="en-US" sz="950" dirty="0"/>
              </a:p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500" b="1" i="1" dirty="0" smtClean="0">
                          <a:solidFill>
                            <a:srgbClr val="172033"/>
                          </a:solidFill>
                          <a:latin typeface="Cambria Math" panose="02040503050406030204" pitchFamily="18" charset="0"/>
                          <a:ea typeface="Aptos"/>
                          <a:cs typeface="Aptos"/>
                        </a:rPr>
                        <m:t>𝑺</m:t>
                      </m:r>
                      <m:r>
                        <a:rPr lang="en-US" sz="1500" b="1" i="1" dirty="0" smtClean="0">
                          <a:solidFill>
                            <a:srgbClr val="172033"/>
                          </a:solidFill>
                          <a:latin typeface="Cambria Math" panose="02040503050406030204" pitchFamily="18" charset="0"/>
                          <a:ea typeface="Aptos"/>
                          <a:cs typeface="Aptos"/>
                        </a:rPr>
                        <m:t> = </m:t>
                      </m:r>
                      <m:sSub>
                        <m:sSubPr>
                          <m:ctrlPr>
                            <a:rPr lang="en-US" sz="1500" b="1" i="1" dirty="0" err="1">
                              <a:solidFill>
                                <a:srgbClr val="172033"/>
                              </a:solidFill>
                              <a:latin typeface="Cambria Math" panose="02040503050406030204" pitchFamily="18" charset="0"/>
                              <a:ea typeface="Aptos"/>
                              <a:cs typeface="Aptos"/>
                            </a:rPr>
                          </m:ctrlPr>
                        </m:sSubPr>
                        <m:e>
                          <m:r>
                            <a:rPr lang="en-US" sz="1500" b="1" i="1" dirty="0" err="1">
                              <a:solidFill>
                                <a:srgbClr val="172033"/>
                              </a:solidFill>
                              <a:latin typeface="Cambria Math" panose="02040503050406030204" pitchFamily="18" charset="0"/>
                              <a:ea typeface="Aptos"/>
                              <a:cs typeface="Aptos"/>
                            </a:rPr>
                            <m:t>𝑺</m:t>
                          </m:r>
                        </m:e>
                        <m:sub>
                          <m:r>
                            <a:rPr lang="en-US" sz="1500" b="1" i="1" dirty="0" err="1">
                              <a:solidFill>
                                <a:srgbClr val="172033"/>
                              </a:solidFill>
                              <a:latin typeface="Cambria Math" panose="02040503050406030204" pitchFamily="18" charset="0"/>
                              <a:ea typeface="Aptos"/>
                              <a:cs typeface="Aptos"/>
                            </a:rPr>
                            <m:t>𝒈𝒆𝒏</m:t>
                          </m:r>
                        </m:sub>
                      </m:sSub>
                      <m:r>
                        <a:rPr lang="en-US" sz="1500" b="1" i="1" dirty="0">
                          <a:solidFill>
                            <a:srgbClr val="172033"/>
                          </a:solidFill>
                          <a:latin typeface="Cambria Math" panose="02040503050406030204" pitchFamily="18" charset="0"/>
                          <a:ea typeface="Aptos"/>
                          <a:cs typeface="Aptos"/>
                        </a:rPr>
                        <m:t>+ </m:t>
                      </m:r>
                      <m:sSub>
                        <m:sSubPr>
                          <m:ctrlPr>
                            <a:rPr lang="en-US" sz="1500" b="1" i="1" dirty="0" err="1">
                              <a:solidFill>
                                <a:srgbClr val="172033"/>
                              </a:solidFill>
                              <a:latin typeface="Cambria Math" panose="02040503050406030204" pitchFamily="18" charset="0"/>
                              <a:ea typeface="Aptos"/>
                              <a:cs typeface="Aptos"/>
                            </a:rPr>
                          </m:ctrlPr>
                        </m:sSubPr>
                        <m:e>
                          <m:r>
                            <a:rPr lang="en-US" sz="1500" b="1" i="1" dirty="0" err="1">
                              <a:solidFill>
                                <a:srgbClr val="172033"/>
                              </a:solidFill>
                              <a:latin typeface="Cambria Math" panose="02040503050406030204" pitchFamily="18" charset="0"/>
                              <a:ea typeface="Aptos"/>
                              <a:cs typeface="Aptos"/>
                            </a:rPr>
                            <m:t>𝝀</m:t>
                          </m:r>
                        </m:e>
                        <m:sub>
                          <m:r>
                            <a:rPr lang="en-US" sz="1500" b="1" i="1" dirty="0" err="1">
                              <a:solidFill>
                                <a:srgbClr val="172033"/>
                              </a:solidFill>
                              <a:latin typeface="Cambria Math" panose="02040503050406030204" pitchFamily="18" charset="0"/>
                              <a:ea typeface="Aptos"/>
                              <a:cs typeface="Aptos"/>
                            </a:rPr>
                            <m:t>𝒓𝒆𝒈</m:t>
                          </m:r>
                        </m:sub>
                      </m:sSub>
                      <m:sSub>
                        <m:sSubPr>
                          <m:ctrlPr>
                            <a:rPr lang="en-US" sz="1500" b="1" i="1" dirty="0">
                              <a:solidFill>
                                <a:srgbClr val="172033"/>
                              </a:solidFill>
                              <a:latin typeface="Cambria Math" panose="02040503050406030204" pitchFamily="18" charset="0"/>
                              <a:ea typeface="Aptos"/>
                              <a:cs typeface="Aptos"/>
                            </a:rPr>
                          </m:ctrlPr>
                        </m:sSubPr>
                        <m:e>
                          <m:r>
                            <a:rPr lang="en-US" sz="1500" b="1" i="1" dirty="0">
                              <a:solidFill>
                                <a:srgbClr val="172033"/>
                              </a:solidFill>
                              <a:latin typeface="Cambria Math" panose="02040503050406030204" pitchFamily="18" charset="0"/>
                              <a:ea typeface="Aptos"/>
                              <a:cs typeface="Aptos"/>
                            </a:rPr>
                            <m:t>𝑺</m:t>
                          </m:r>
                        </m:e>
                        <m:sub>
                          <m:r>
                            <a:rPr lang="en-US" sz="1500" b="1" i="1" dirty="0">
                              <a:solidFill>
                                <a:srgbClr val="172033"/>
                              </a:solidFill>
                              <a:latin typeface="Cambria Math" panose="02040503050406030204" pitchFamily="18" charset="0"/>
                              <a:ea typeface="Aptos"/>
                              <a:cs typeface="Aptos"/>
                            </a:rPr>
                            <m:t>𝒓𝒆𝒈</m:t>
                          </m:r>
                        </m:sub>
                      </m:sSub>
                      <m:r>
                        <a:rPr lang="en-US" sz="1500" b="1" i="1" dirty="0">
                          <a:solidFill>
                            <a:srgbClr val="172033"/>
                          </a:solidFill>
                          <a:latin typeface="Cambria Math" panose="02040503050406030204" pitchFamily="18" charset="0"/>
                          <a:ea typeface="Aptos"/>
                          <a:cs typeface="Aptos"/>
                        </a:rPr>
                        <m:t>+ </m:t>
                      </m:r>
                      <m:sSub>
                        <m:sSubPr>
                          <m:ctrlPr>
                            <a:rPr lang="en-US" sz="1500" b="1" i="1" dirty="0" err="1">
                              <a:solidFill>
                                <a:srgbClr val="172033"/>
                              </a:solidFill>
                              <a:latin typeface="Cambria Math" panose="02040503050406030204" pitchFamily="18" charset="0"/>
                              <a:ea typeface="Aptos"/>
                              <a:cs typeface="Aptos"/>
                            </a:rPr>
                          </m:ctrlPr>
                        </m:sSubPr>
                        <m:e>
                          <m:r>
                            <a:rPr lang="en-US" sz="1500" b="1" i="1" dirty="0" err="1">
                              <a:solidFill>
                                <a:srgbClr val="172033"/>
                              </a:solidFill>
                              <a:latin typeface="Cambria Math" panose="02040503050406030204" pitchFamily="18" charset="0"/>
                              <a:ea typeface="Aptos"/>
                              <a:cs typeface="Aptos"/>
                            </a:rPr>
                            <m:t>𝝀</m:t>
                          </m:r>
                        </m:e>
                        <m:sub>
                          <m:r>
                            <a:rPr lang="en-US" sz="1500" b="1" i="1" dirty="0" err="1">
                              <a:solidFill>
                                <a:srgbClr val="172033"/>
                              </a:solidFill>
                              <a:latin typeface="Cambria Math" panose="02040503050406030204" pitchFamily="18" charset="0"/>
                              <a:ea typeface="Aptos"/>
                              <a:cs typeface="Aptos"/>
                            </a:rPr>
                            <m:t>𝒄𝒂𝒑</m:t>
                          </m:r>
                        </m:sub>
                      </m:sSub>
                      <m:sSub>
                        <m:sSubPr>
                          <m:ctrlPr>
                            <a:rPr lang="en-US" sz="1500" b="1" i="1" dirty="0" err="1">
                              <a:solidFill>
                                <a:srgbClr val="172033"/>
                              </a:solidFill>
                              <a:latin typeface="Cambria Math" panose="02040503050406030204" pitchFamily="18" charset="0"/>
                              <a:ea typeface="Aptos"/>
                              <a:cs typeface="Aptos"/>
                            </a:rPr>
                          </m:ctrlPr>
                        </m:sSubPr>
                        <m:e>
                          <m:r>
                            <a:rPr lang="en-US" sz="1500" b="1" i="1" dirty="0" err="1">
                              <a:solidFill>
                                <a:srgbClr val="172033"/>
                              </a:solidFill>
                              <a:latin typeface="Cambria Math" panose="02040503050406030204" pitchFamily="18" charset="0"/>
                              <a:ea typeface="Aptos"/>
                              <a:cs typeface="Aptos"/>
                            </a:rPr>
                            <m:t>𝑺</m:t>
                          </m:r>
                        </m:e>
                        <m:sub>
                          <m:r>
                            <a:rPr lang="en-US" sz="1500" b="1" i="1" dirty="0" err="1">
                              <a:solidFill>
                                <a:srgbClr val="172033"/>
                              </a:solidFill>
                              <a:latin typeface="Cambria Math" panose="02040503050406030204" pitchFamily="18" charset="0"/>
                              <a:ea typeface="Aptos"/>
                              <a:cs typeface="Aptos"/>
                            </a:rPr>
                            <m:t>𝒄𝒂𝒑</m:t>
                          </m:r>
                        </m:sub>
                      </m:sSub>
                    </m:oMath>
                  </m:oMathPara>
                </a14:m>
                <a:endParaRPr lang="en-US" sz="950" dirty="0"/>
              </a:p>
            </p:txBody>
          </p:sp>
        </mc:Choice>
        <mc:Fallback xmlns="">
          <p:sp>
            <p:nvSpPr>
              <p:cNvPr id="36" name="unified score left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992" y="5140040"/>
                <a:ext cx="3030000" cy="545021"/>
              </a:xfrm>
              <a:prstGeom prst="rect">
                <a:avLst/>
              </a:prstGeom>
              <a:blipFill>
                <a:blip r:embed="rId10"/>
                <a:stretch>
                  <a:fillRect t="-6667" r="-1207" b="-1444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weights"/>
              <p:cNvSpPr txBox="1"/>
              <p:nvPr/>
            </p:nvSpPr>
            <p:spPr>
              <a:xfrm>
                <a:off x="5040000" y="5150040"/>
                <a:ext cx="1580256" cy="48981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0" rtlCol="0" anchor="t">
                <a:spAutoFit/>
              </a:bodyPr>
              <a:lstStyle/>
              <a:p>
                <a:r>
                  <a:rPr lang="en-US" sz="880" b="1" dirty="0">
                    <a:solidFill>
                      <a:srgbClr val="526173"/>
                    </a:solidFill>
                    <a:latin typeface="Aptos"/>
                    <a:ea typeface="Aptos"/>
                    <a:cs typeface="Aptos"/>
                  </a:rPr>
                  <a:t>Default weights used in paper:</a:t>
                </a:r>
              </a:p>
              <a:p>
                <a:endParaRPr lang="en-US" sz="88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300" b="1" i="1" dirty="0" smtClean="0">
                            <a:solidFill>
                              <a:srgbClr val="172033"/>
                            </a:solidFill>
                            <a:latin typeface="Cambria Math" panose="02040503050406030204" pitchFamily="18" charset="0"/>
                            <a:ea typeface="Aptos"/>
                            <a:cs typeface="Aptos"/>
                          </a:rPr>
                        </m:ctrlPr>
                      </m:sSubPr>
                      <m:e>
                        <m:r>
                          <a:rPr lang="en-US" sz="1300" b="1" i="1" dirty="0" smtClean="0">
                            <a:solidFill>
                              <a:srgbClr val="172033"/>
                            </a:solidFill>
                            <a:latin typeface="Cambria Math" panose="02040503050406030204" pitchFamily="18" charset="0"/>
                            <a:ea typeface="Aptos"/>
                            <a:cs typeface="Aptos"/>
                          </a:rPr>
                          <m:t>𝝀</m:t>
                        </m:r>
                      </m:e>
                      <m:sub>
                        <m:r>
                          <a:rPr lang="en-US" sz="1300" b="1" i="1" dirty="0" smtClean="0">
                            <a:solidFill>
                              <a:srgbClr val="172033"/>
                            </a:solidFill>
                            <a:latin typeface="Cambria Math" panose="02040503050406030204" pitchFamily="18" charset="0"/>
                            <a:ea typeface="Aptos"/>
                            <a:cs typeface="Aptos"/>
                          </a:rPr>
                          <m:t>𝒓𝒆𝒈</m:t>
                        </m:r>
                      </m:sub>
                    </m:sSub>
                    <m:r>
                      <a:rPr lang="en-US" sz="1300" b="1" i="1" dirty="0" smtClean="0">
                        <a:solidFill>
                          <a:srgbClr val="172033"/>
                        </a:solidFill>
                        <a:latin typeface="Cambria Math" panose="02040503050406030204" pitchFamily="18" charset="0"/>
                        <a:ea typeface="Aptos"/>
                        <a:cs typeface="Aptos"/>
                      </a:rPr>
                      <m:t>= </m:t>
                    </m:r>
                    <m:r>
                      <a:rPr lang="en-US" sz="1300" b="1" i="1" dirty="0" smtClean="0">
                        <a:solidFill>
                          <a:srgbClr val="172033"/>
                        </a:solidFill>
                        <a:latin typeface="Cambria Math" panose="02040503050406030204" pitchFamily="18" charset="0"/>
                        <a:ea typeface="Aptos"/>
                        <a:cs typeface="Aptos"/>
                      </a:rPr>
                      <m:t>𝟏</m:t>
                    </m:r>
                  </m:oMath>
                </a14:m>
                <a:r>
                  <a:rPr lang="en-US" sz="1300" b="1" dirty="0">
                    <a:solidFill>
                      <a:srgbClr val="172033"/>
                    </a:solidFill>
                    <a:latin typeface="Aptos"/>
                    <a:ea typeface="Aptos"/>
                    <a:cs typeface="Aptos"/>
                  </a:rPr>
                  <a:t>,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300" b="1" i="1" dirty="0" smtClean="0">
                            <a:solidFill>
                              <a:srgbClr val="172033"/>
                            </a:solidFill>
                            <a:latin typeface="Cambria Math" panose="02040503050406030204" pitchFamily="18" charset="0"/>
                            <a:ea typeface="Aptos"/>
                            <a:cs typeface="Aptos"/>
                          </a:rPr>
                        </m:ctrlPr>
                      </m:sSubPr>
                      <m:e>
                        <m:r>
                          <a:rPr lang="en-US" sz="1300" b="1" i="1" dirty="0" smtClean="0">
                            <a:solidFill>
                              <a:srgbClr val="172033"/>
                            </a:solidFill>
                            <a:latin typeface="Cambria Math" panose="02040503050406030204" pitchFamily="18" charset="0"/>
                            <a:ea typeface="Aptos"/>
                            <a:cs typeface="Aptos"/>
                          </a:rPr>
                          <m:t>𝝀</m:t>
                        </m:r>
                      </m:e>
                      <m:sub>
                        <m:r>
                          <a:rPr lang="en-US" sz="1300" b="1" i="1" dirty="0" smtClean="0">
                            <a:solidFill>
                              <a:srgbClr val="172033"/>
                            </a:solidFill>
                            <a:latin typeface="Cambria Math" panose="02040503050406030204" pitchFamily="18" charset="0"/>
                            <a:ea typeface="Aptos"/>
                            <a:cs typeface="Aptos"/>
                          </a:rPr>
                          <m:t>𝒄𝒂𝒑</m:t>
                        </m:r>
                      </m:sub>
                    </m:sSub>
                    <m:r>
                      <a:rPr lang="en-US" sz="1300" b="1" i="1" dirty="0" smtClean="0">
                        <a:solidFill>
                          <a:srgbClr val="172033"/>
                        </a:solidFill>
                        <a:latin typeface="Cambria Math" panose="02040503050406030204" pitchFamily="18" charset="0"/>
                        <a:ea typeface="Aptos"/>
                        <a:cs typeface="Aptos"/>
                      </a:rPr>
                      <m:t>= </m:t>
                    </m:r>
                    <m:r>
                      <a:rPr lang="en-US" sz="1300" b="1" i="1" dirty="0" smtClean="0">
                        <a:solidFill>
                          <a:srgbClr val="172033"/>
                        </a:solidFill>
                        <a:latin typeface="Cambria Math" panose="02040503050406030204" pitchFamily="18" charset="0"/>
                        <a:ea typeface="Aptos"/>
                        <a:cs typeface="Aptos"/>
                      </a:rPr>
                      <m:t>𝟑</m:t>
                    </m:r>
                  </m:oMath>
                </a14:m>
                <a:endParaRPr lang="en-US" sz="1300" dirty="0"/>
              </a:p>
            </p:txBody>
          </p:sp>
        </mc:Choice>
        <mc:Fallback xmlns="">
          <p:sp>
            <p:nvSpPr>
              <p:cNvPr id="37" name="weights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0000" y="5150040"/>
                <a:ext cx="1580256" cy="489814"/>
              </a:xfrm>
              <a:prstGeom prst="rect">
                <a:avLst/>
              </a:prstGeom>
              <a:blipFill>
                <a:blip r:embed="rId11"/>
                <a:stretch>
                  <a:fillRect l="-4633" t="-7500" r="-1544" b="-175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simplified score"/>
              <p:cNvSpPr txBox="1"/>
              <p:nvPr/>
            </p:nvSpPr>
            <p:spPr>
              <a:xfrm>
                <a:off x="8004280" y="5165040"/>
                <a:ext cx="3300000" cy="37971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0" rtlCol="0" anchor="t">
                <a:spAutoFit/>
              </a:bodyPr>
              <a:lstStyle/>
              <a:p>
                <a:endParaRPr lang="en-US" sz="880" dirty="0"/>
              </a:p>
              <a:p>
                <a:r>
                  <a:rPr lang="en-US" sz="1450" b="1" dirty="0">
                    <a:solidFill>
                      <a:srgbClr val="172033"/>
                    </a:solidFill>
                    <a:ea typeface="Aptos"/>
                    <a:cs typeface="Aptos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50" b="1" i="1" dirty="0" smtClean="0">
                        <a:solidFill>
                          <a:srgbClr val="172033"/>
                        </a:solidFill>
                        <a:latin typeface="Cambria Math" panose="02040503050406030204" pitchFamily="18" charset="0"/>
                        <a:ea typeface="Aptos"/>
                        <a:cs typeface="Aptos"/>
                      </a:rPr>
                      <m:t>𝑺</m:t>
                    </m:r>
                    <m:r>
                      <a:rPr lang="en-US" sz="1450" b="1" i="1" dirty="0" smtClean="0">
                        <a:solidFill>
                          <a:srgbClr val="172033"/>
                        </a:solidFill>
                        <a:latin typeface="Cambria Math" panose="02040503050406030204" pitchFamily="18" charset="0"/>
                        <a:ea typeface="Aptos"/>
                        <a:cs typeface="Aptos"/>
                      </a:rPr>
                      <m:t> = </m:t>
                    </m:r>
                    <m:sSub>
                      <m:sSubPr>
                        <m:ctrlPr>
                          <a:rPr lang="en-US" sz="1450" b="1" i="1" dirty="0" err="1" smtClean="0">
                            <a:solidFill>
                              <a:srgbClr val="172033"/>
                            </a:solidFill>
                            <a:latin typeface="Cambria Math" panose="02040503050406030204" pitchFamily="18" charset="0"/>
                            <a:ea typeface="Aptos"/>
                            <a:cs typeface="Aptos"/>
                          </a:rPr>
                        </m:ctrlPr>
                      </m:sSubPr>
                      <m:e>
                        <m:r>
                          <a:rPr lang="en-US" sz="1450" b="1" i="1" dirty="0" err="1" smtClean="0">
                            <a:solidFill>
                              <a:srgbClr val="172033"/>
                            </a:solidFill>
                            <a:latin typeface="Cambria Math" panose="02040503050406030204" pitchFamily="18" charset="0"/>
                            <a:ea typeface="Aptos"/>
                            <a:cs typeface="Aptos"/>
                          </a:rPr>
                          <m:t>𝑺</m:t>
                        </m:r>
                      </m:e>
                      <m:sub>
                        <m:r>
                          <a:rPr lang="en-US" sz="1450" b="1" i="1" dirty="0" err="1" smtClean="0">
                            <a:solidFill>
                              <a:srgbClr val="172033"/>
                            </a:solidFill>
                            <a:latin typeface="Cambria Math" panose="02040503050406030204" pitchFamily="18" charset="0"/>
                            <a:ea typeface="Aptos"/>
                            <a:cs typeface="Aptos"/>
                          </a:rPr>
                          <m:t>𝒈𝒆𝒏</m:t>
                        </m:r>
                      </m:sub>
                    </m:sSub>
                    <m:r>
                      <a:rPr lang="en-US" sz="1450" b="1" i="1" dirty="0" smtClean="0">
                        <a:solidFill>
                          <a:srgbClr val="172033"/>
                        </a:solidFill>
                        <a:latin typeface="Cambria Math" panose="02040503050406030204" pitchFamily="18" charset="0"/>
                        <a:ea typeface="Aptos"/>
                        <a:cs typeface="Aptos"/>
                      </a:rPr>
                      <m:t>+ </m:t>
                    </m:r>
                    <m:sSub>
                      <m:sSubPr>
                        <m:ctrlPr>
                          <a:rPr lang="en-US" sz="1450" b="1" i="1" dirty="0" smtClean="0">
                            <a:solidFill>
                              <a:srgbClr val="172033"/>
                            </a:solidFill>
                            <a:latin typeface="Cambria Math" panose="02040503050406030204" pitchFamily="18" charset="0"/>
                            <a:ea typeface="Aptos"/>
                            <a:cs typeface="Aptos"/>
                          </a:rPr>
                        </m:ctrlPr>
                      </m:sSubPr>
                      <m:e>
                        <m:r>
                          <a:rPr lang="en-US" sz="1450" b="1" i="1" dirty="0" smtClean="0">
                            <a:solidFill>
                              <a:srgbClr val="172033"/>
                            </a:solidFill>
                            <a:latin typeface="Cambria Math" panose="02040503050406030204" pitchFamily="18" charset="0"/>
                            <a:ea typeface="Aptos"/>
                            <a:cs typeface="Aptos"/>
                          </a:rPr>
                          <m:t>𝑺</m:t>
                        </m:r>
                      </m:e>
                      <m:sub>
                        <m:r>
                          <a:rPr lang="en-US" sz="1450" b="1" i="1" dirty="0" smtClean="0">
                            <a:solidFill>
                              <a:srgbClr val="172033"/>
                            </a:solidFill>
                            <a:latin typeface="Cambria Math" panose="02040503050406030204" pitchFamily="18" charset="0"/>
                            <a:ea typeface="Aptos"/>
                            <a:cs typeface="Aptos"/>
                          </a:rPr>
                          <m:t>𝒓𝒆𝒈</m:t>
                        </m:r>
                      </m:sub>
                    </m:sSub>
                    <m:r>
                      <a:rPr lang="en-US" sz="1450" b="1" i="1" dirty="0" smtClean="0">
                        <a:solidFill>
                          <a:srgbClr val="172033"/>
                        </a:solidFill>
                        <a:latin typeface="Cambria Math" panose="02040503050406030204" pitchFamily="18" charset="0"/>
                        <a:ea typeface="Aptos"/>
                        <a:cs typeface="Aptos"/>
                      </a:rPr>
                      <m:t>+ </m:t>
                    </m:r>
                    <m:r>
                      <a:rPr lang="en-US" sz="1450" b="1" i="1" dirty="0" smtClean="0">
                        <a:solidFill>
                          <a:srgbClr val="172033"/>
                        </a:solidFill>
                        <a:latin typeface="Cambria Math" panose="02040503050406030204" pitchFamily="18" charset="0"/>
                        <a:ea typeface="Aptos"/>
                        <a:cs typeface="Aptos"/>
                      </a:rPr>
                      <m:t>𝟑</m:t>
                    </m:r>
                    <m:r>
                      <a:rPr lang="en-US" sz="1450" b="1" i="1" dirty="0" smtClean="0">
                        <a:solidFill>
                          <a:srgbClr val="172033"/>
                        </a:solidFill>
                        <a:latin typeface="Cambria Math" panose="02040503050406030204" pitchFamily="18" charset="0"/>
                        <a:ea typeface="Aptos"/>
                        <a:cs typeface="Aptos"/>
                      </a:rPr>
                      <m:t> </m:t>
                    </m:r>
                    <m:sSub>
                      <m:sSubPr>
                        <m:ctrlPr>
                          <a:rPr lang="en-US" sz="1450" b="1" i="1" dirty="0" err="1" smtClean="0">
                            <a:solidFill>
                              <a:srgbClr val="172033"/>
                            </a:solidFill>
                            <a:latin typeface="Cambria Math" panose="02040503050406030204" pitchFamily="18" charset="0"/>
                            <a:ea typeface="Aptos"/>
                            <a:cs typeface="Aptos"/>
                          </a:rPr>
                        </m:ctrlPr>
                      </m:sSubPr>
                      <m:e>
                        <m:r>
                          <a:rPr lang="en-US" sz="1450" b="1" i="1" dirty="0" err="1" smtClean="0">
                            <a:solidFill>
                              <a:srgbClr val="172033"/>
                            </a:solidFill>
                            <a:latin typeface="Cambria Math" panose="02040503050406030204" pitchFamily="18" charset="0"/>
                            <a:ea typeface="Aptos"/>
                            <a:cs typeface="Aptos"/>
                          </a:rPr>
                          <m:t>𝑺</m:t>
                        </m:r>
                      </m:e>
                      <m:sub>
                        <m:r>
                          <a:rPr lang="en-US" sz="1450" b="1" i="1" dirty="0" err="1" smtClean="0">
                            <a:solidFill>
                              <a:srgbClr val="172033"/>
                            </a:solidFill>
                            <a:latin typeface="Cambria Math" panose="02040503050406030204" pitchFamily="18" charset="0"/>
                            <a:ea typeface="Aptos"/>
                            <a:cs typeface="Aptos"/>
                          </a:rPr>
                          <m:t>𝒄𝒂𝒑</m:t>
                        </m:r>
                      </m:sub>
                    </m:sSub>
                  </m:oMath>
                </a14:m>
                <a:endParaRPr lang="en-US" sz="1450" dirty="0"/>
              </a:p>
            </p:txBody>
          </p:sp>
        </mc:Choice>
        <mc:Fallback xmlns="">
          <p:sp>
            <p:nvSpPr>
              <p:cNvPr id="38" name="simplified score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4280" y="5165040"/>
                <a:ext cx="3300000" cy="379719"/>
              </a:xfrm>
              <a:prstGeom prst="rect">
                <a:avLst/>
              </a:prstGeom>
              <a:blipFill>
                <a:blip r:embed="rId12"/>
                <a:stretch>
                  <a:fillRect l="-555" b="-1269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footer citation"/>
          <p:cNvSpPr txBox="1"/>
          <p:nvPr/>
        </p:nvSpPr>
        <p:spPr>
          <a:xfrm>
            <a:off x="550000" y="6500000"/>
            <a:ext cx="9800000" cy="1700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t">
            <a:spAutoFit/>
          </a:bodyPr>
          <a:lstStyle/>
          <a:p>
            <a:r>
              <a:rPr lang="en-US" sz="620">
                <a:solidFill>
                  <a:srgbClr val="6B778C"/>
                </a:solidFill>
                <a:latin typeface="Aptos"/>
                <a:ea typeface="Aptos"/>
                <a:cs typeface="Aptos"/>
              </a:rPr>
              <a:t>Qu et al., From Scale to Speed: Adaptive Test-Time Scaling for Image Editing, arXiv 2026; VIE-Score; Grounded SAM2; CLIP.</a:t>
            </a:r>
            <a:endParaRPr lang="en-US" sz="620"/>
          </a:p>
        </p:txBody>
      </p:sp>
      <p:sp>
        <p:nvSpPr>
          <p:cNvPr id="42" name="slide number"/>
          <p:cNvSpPr txBox="1"/>
          <p:nvPr/>
        </p:nvSpPr>
        <p:spPr>
          <a:xfrm>
            <a:off x="11490000" y="6490000"/>
            <a:ext cx="260000" cy="1800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t">
            <a:spAutoFit/>
          </a:bodyPr>
          <a:lstStyle/>
          <a:p>
            <a:r>
              <a:rPr lang="en-US" sz="650">
                <a:solidFill>
                  <a:srgbClr val="6B778C"/>
                </a:solidFill>
                <a:latin typeface="Aptos"/>
                <a:ea typeface="Aptos"/>
                <a:cs typeface="Aptos"/>
              </a:rPr>
              <a:t>23</a:t>
            </a:r>
            <a:endParaRPr lang="en-US" sz="65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7B8B55B-F80E-51BC-D7D0-8772B6F5BCCE}"/>
              </a:ext>
            </a:extLst>
          </p:cNvPr>
          <p:cNvSpPr>
            <a:spLocks noGrp="1"/>
          </p:cNvSpPr>
          <p:nvPr/>
        </p:nvSpPr>
        <p:spPr>
          <a:xfrm>
            <a:off x="0" y="0"/>
            <a:ext cx="12192000" cy="76200"/>
          </a:xfrm>
          <a:prstGeom prst="rect">
            <a:avLst/>
          </a:prstGeom>
          <a:solidFill>
            <a:srgbClr val="2F6FDB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7912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0AC4F942-91DD-4A74-A651-E1376DE444D8}"/>
              </a:ext>
            </a:extLst>
          </p:cNvPr>
          <p:cNvSpPr>
            <a:spLocks noGrp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AFBFD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29A923-73C5-4A66-86A6-AAD52871A21E}"/>
              </a:ext>
            </a:extLst>
          </p:cNvPr>
          <p:cNvSpPr>
            <a:spLocks noGrp="1"/>
          </p:cNvSpPr>
          <p:nvPr/>
        </p:nvSpPr>
        <p:spPr>
          <a:xfrm>
            <a:off x="0" y="0"/>
            <a:ext cx="12192000" cy="76200"/>
          </a:xfrm>
          <a:prstGeom prst="rect">
            <a:avLst/>
          </a:prstGeom>
          <a:solidFill>
            <a:srgbClr val="2F6FDB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00FAE20-3538-4E97-9D73-2E60AEDAE03A}"/>
              </a:ext>
            </a:extLst>
          </p:cNvPr>
          <p:cNvSpPr>
            <a:spLocks noGrp="1"/>
          </p:cNvSpPr>
          <p:nvPr/>
        </p:nvSpPr>
        <p:spPr>
          <a:xfrm>
            <a:off x="552450" y="228600"/>
            <a:ext cx="2000250" cy="1905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900" b="1">
                <a:solidFill>
                  <a:srgbClr val="2F6FDB"/>
                </a:solidFill>
                <a:latin typeface="Aptos"/>
                <a:ea typeface="Aptos"/>
                <a:cs typeface="Aptos"/>
              </a:defRPr>
            </a:pPr>
            <a:r>
              <a:rPr sz="900" b="1">
                <a:solidFill>
                  <a:srgbClr val="2F6FDB"/>
                </a:solidFill>
                <a:latin typeface="Aptos"/>
                <a:ea typeface="Aptos"/>
                <a:cs typeface="Aptos"/>
              </a:rPr>
              <a:t>COMPONENT 2C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A690D37-C139-4144-84C9-E1E5C4B60D39}"/>
              </a:ext>
            </a:extLst>
          </p:cNvPr>
          <p:cNvSpPr>
            <a:spLocks noGrp="1"/>
          </p:cNvSpPr>
          <p:nvPr/>
        </p:nvSpPr>
        <p:spPr>
          <a:xfrm>
            <a:off x="552450" y="457200"/>
            <a:ext cx="9429750" cy="5524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2250" b="1">
                <a:solidFill>
                  <a:srgbClr val="172033"/>
                </a:solidFill>
                <a:latin typeface="Aptos Display"/>
                <a:ea typeface="Aptos Display"/>
                <a:cs typeface="Aptos Display"/>
              </a:defRPr>
            </a:pPr>
            <a:r>
              <a:rPr sz="2250" b="1">
                <a:solidFill>
                  <a:srgbClr val="172033"/>
                </a:solidFill>
                <a:latin typeface="Aptos Display"/>
                <a:ea typeface="Aptos Display"/>
                <a:cs typeface="Aptos Display"/>
              </a:rPr>
              <a:t>Similarity filtering removes redundant candidates before full generation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4D49D25-D7B2-484D-8865-3BD2F693B07A}"/>
              </a:ext>
            </a:extLst>
          </p:cNvPr>
          <p:cNvSpPr>
            <a:spLocks noGrp="1"/>
          </p:cNvSpPr>
          <p:nvPr/>
        </p:nvSpPr>
        <p:spPr>
          <a:xfrm>
            <a:off x="552450" y="6515100"/>
            <a:ext cx="7905750" cy="1714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788" b="0">
                <a:solidFill>
                  <a:srgbClr val="7A8494"/>
                </a:solidFill>
                <a:latin typeface="Aptos"/>
                <a:ea typeface="Aptos"/>
                <a:cs typeface="Aptos"/>
              </a:defRPr>
            </a:pPr>
            <a:r>
              <a:rPr sz="788" b="0">
                <a:solidFill>
                  <a:srgbClr val="7A8494"/>
                </a:solidFill>
                <a:latin typeface="Aptos"/>
                <a:ea typeface="Aptos"/>
                <a:cs typeface="Aptos"/>
              </a:rPr>
              <a:t>Alec Radford et al., Learning Transferable Visual Models from Natural Language Supervision, ICML 2021; Maxime Oquab et al., DINOv2, TMLR 2024; Xiangyan Qu et al., From Scale to Speed: Adaptive Test-Time Scaling for Image Editing, arXiv 2026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4198C43-DD7B-41DF-98C3-EECA537CD406}"/>
              </a:ext>
            </a:extLst>
          </p:cNvPr>
          <p:cNvSpPr>
            <a:spLocks noGrp="1"/>
          </p:cNvSpPr>
          <p:nvPr/>
        </p:nvSpPr>
        <p:spPr>
          <a:xfrm>
            <a:off x="11049000" y="6515100"/>
            <a:ext cx="609600" cy="1714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r">
              <a:defRPr sz="788" b="0">
                <a:solidFill>
                  <a:srgbClr val="7A8494"/>
                </a:solidFill>
                <a:latin typeface="Aptos"/>
                <a:ea typeface="Aptos"/>
                <a:cs typeface="Aptos"/>
              </a:defRPr>
            </a:pPr>
            <a:r>
              <a:rPr sz="788" b="0">
                <a:solidFill>
                  <a:srgbClr val="7A8494"/>
                </a:solidFill>
                <a:latin typeface="Aptos"/>
                <a:ea typeface="Aptos"/>
                <a:cs typeface="Aptos"/>
              </a:rPr>
              <a:t>24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82613ED-B6AD-4EFC-AB24-92A6C3E074D9}"/>
              </a:ext>
            </a:extLst>
          </p:cNvPr>
          <p:cNvSpPr>
            <a:spLocks noGrp="1"/>
          </p:cNvSpPr>
          <p:nvPr/>
        </p:nvSpPr>
        <p:spPr>
          <a:xfrm>
            <a:off x="1066800" y="2381250"/>
            <a:ext cx="2619375" cy="1143000"/>
          </a:xfrm>
          <a:prstGeom prst="rect">
            <a:avLst/>
          </a:prstGeom>
          <a:solidFill>
            <a:srgbClr val="FFFFFF"/>
          </a:solidFill>
          <a:ln w="9525">
            <a:solidFill>
              <a:srgbClr val="C9D2E1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824C50A-12A8-4493-9D32-3B4E11DDA6FF}"/>
              </a:ext>
            </a:extLst>
          </p:cNvPr>
          <p:cNvSpPr>
            <a:spLocks noGrp="1"/>
          </p:cNvSpPr>
          <p:nvPr/>
        </p:nvSpPr>
        <p:spPr>
          <a:xfrm>
            <a:off x="1257300" y="2686050"/>
            <a:ext cx="2238375" cy="5905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ctr">
              <a:defRPr sz="1350" b="0">
                <a:solidFill>
                  <a:srgbClr val="172033"/>
                </a:solidFill>
                <a:latin typeface="Aptos"/>
                <a:ea typeface="Aptos"/>
                <a:cs typeface="Aptos"/>
              </a:defRPr>
            </a:pPr>
            <a:r>
              <a:rPr sz="1350" b="0" dirty="0">
                <a:solidFill>
                  <a:srgbClr val="172033"/>
                </a:solidFill>
                <a:latin typeface="Aptos"/>
                <a:ea typeface="Aptos"/>
                <a:cs typeface="Aptos"/>
              </a:rPr>
              <a:t>Embed early previews using DINOv2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EEA6EC2-6257-4433-875B-0318C027D63D}"/>
              </a:ext>
            </a:extLst>
          </p:cNvPr>
          <p:cNvSpPr>
            <a:spLocks noGrp="1"/>
          </p:cNvSpPr>
          <p:nvPr/>
        </p:nvSpPr>
        <p:spPr>
          <a:xfrm>
            <a:off x="1066800" y="2381250"/>
            <a:ext cx="2619375" cy="57150"/>
          </a:xfrm>
          <a:prstGeom prst="rect">
            <a:avLst/>
          </a:prstGeom>
          <a:solidFill>
            <a:srgbClr val="2F6FDB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46B7275-D35F-4238-96EE-7AED37A01859}"/>
              </a:ext>
            </a:extLst>
          </p:cNvPr>
          <p:cNvSpPr>
            <a:spLocks noGrp="1"/>
          </p:cNvSpPr>
          <p:nvPr/>
        </p:nvSpPr>
        <p:spPr>
          <a:xfrm>
            <a:off x="3848100" y="2790825"/>
            <a:ext cx="342900" cy="2286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1800" b="1">
                <a:solidFill>
                  <a:srgbClr val="5E6A7D"/>
                </a:solidFill>
                <a:latin typeface="Aptos Mono"/>
                <a:ea typeface="Aptos Mono"/>
                <a:cs typeface="Aptos Mono"/>
              </a:defRPr>
            </a:pPr>
            <a:r>
              <a:rPr sz="1800" b="1">
                <a:solidFill>
                  <a:srgbClr val="5E6A7D"/>
                </a:solidFill>
                <a:latin typeface="Aptos Mono"/>
                <a:ea typeface="Aptos Mono"/>
                <a:cs typeface="Aptos Mono"/>
              </a:rPr>
              <a:t>-&gt;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C8C2B59-571C-47FE-811E-7A2B99E5A56D}"/>
              </a:ext>
            </a:extLst>
          </p:cNvPr>
          <p:cNvSpPr>
            <a:spLocks noGrp="1"/>
          </p:cNvSpPr>
          <p:nvPr/>
        </p:nvSpPr>
        <p:spPr>
          <a:xfrm>
            <a:off x="4448175" y="2381250"/>
            <a:ext cx="2619375" cy="1143000"/>
          </a:xfrm>
          <a:prstGeom prst="rect">
            <a:avLst/>
          </a:prstGeom>
          <a:solidFill>
            <a:srgbClr val="FFFFFF"/>
          </a:solidFill>
          <a:ln w="9525">
            <a:solidFill>
              <a:srgbClr val="C9D2E1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478B059-842B-4E85-9B23-0C2C9C55B45F}"/>
              </a:ext>
            </a:extLst>
          </p:cNvPr>
          <p:cNvSpPr>
            <a:spLocks noGrp="1"/>
          </p:cNvSpPr>
          <p:nvPr/>
        </p:nvSpPr>
        <p:spPr>
          <a:xfrm>
            <a:off x="4638675" y="2686050"/>
            <a:ext cx="2238375" cy="5905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ctr">
              <a:defRPr sz="1350" b="0">
                <a:solidFill>
                  <a:srgbClr val="172033"/>
                </a:solidFill>
                <a:latin typeface="Aptos"/>
                <a:ea typeface="Aptos"/>
                <a:cs typeface="Aptos"/>
              </a:defRPr>
            </a:pPr>
            <a:r>
              <a:rPr sz="1350" b="0">
                <a:solidFill>
                  <a:srgbClr val="172033"/>
                </a:solidFill>
                <a:latin typeface="Aptos"/>
                <a:ea typeface="Aptos"/>
                <a:cs typeface="Aptos"/>
              </a:rPr>
              <a:t>Compute pairwise visual similarity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367FDF9-9E0C-4459-8AB6-62AFDD475564}"/>
              </a:ext>
            </a:extLst>
          </p:cNvPr>
          <p:cNvSpPr>
            <a:spLocks noGrp="1"/>
          </p:cNvSpPr>
          <p:nvPr/>
        </p:nvSpPr>
        <p:spPr>
          <a:xfrm>
            <a:off x="4448175" y="2381250"/>
            <a:ext cx="2619375" cy="57150"/>
          </a:xfrm>
          <a:prstGeom prst="rect">
            <a:avLst/>
          </a:prstGeom>
          <a:solidFill>
            <a:srgbClr val="16A09A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43B29C3-82E4-4861-9AF8-9CCD76DE7A08}"/>
              </a:ext>
            </a:extLst>
          </p:cNvPr>
          <p:cNvSpPr>
            <a:spLocks noGrp="1"/>
          </p:cNvSpPr>
          <p:nvPr/>
        </p:nvSpPr>
        <p:spPr>
          <a:xfrm>
            <a:off x="7229475" y="2790825"/>
            <a:ext cx="342900" cy="2286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1800" b="1">
                <a:solidFill>
                  <a:srgbClr val="5E6A7D"/>
                </a:solidFill>
                <a:latin typeface="Aptos Mono"/>
                <a:ea typeface="Aptos Mono"/>
                <a:cs typeface="Aptos Mono"/>
              </a:defRPr>
            </a:pPr>
            <a:r>
              <a:rPr sz="1800" b="1">
                <a:solidFill>
                  <a:srgbClr val="5E6A7D"/>
                </a:solidFill>
                <a:latin typeface="Aptos Mono"/>
                <a:ea typeface="Aptos Mono"/>
                <a:cs typeface="Aptos Mono"/>
              </a:rPr>
              <a:t>-&gt;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78E0D91-AE11-4FB9-8CCF-51F5C9AB54DA}"/>
              </a:ext>
            </a:extLst>
          </p:cNvPr>
          <p:cNvSpPr>
            <a:spLocks noGrp="1"/>
          </p:cNvSpPr>
          <p:nvPr/>
        </p:nvSpPr>
        <p:spPr>
          <a:xfrm>
            <a:off x="7829550" y="2381250"/>
            <a:ext cx="2619375" cy="1143000"/>
          </a:xfrm>
          <a:prstGeom prst="rect">
            <a:avLst/>
          </a:prstGeom>
          <a:solidFill>
            <a:srgbClr val="FFFFFF"/>
          </a:solidFill>
          <a:ln w="9525">
            <a:solidFill>
              <a:srgbClr val="C9D2E1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0367480E-4332-40A7-9382-8C0C749A4996}"/>
                  </a:ext>
                </a:extLst>
              </p:cNvPr>
              <p:cNvSpPr>
                <a:spLocks noGrp="1"/>
              </p:cNvSpPr>
              <p:nvPr/>
            </p:nvSpPr>
            <p:spPr>
              <a:xfrm>
                <a:off x="8020050" y="2686050"/>
                <a:ext cx="2238375" cy="590550"/>
              </a:xfrm>
              <a:prstGeom prst="rect">
                <a:avLst/>
              </a:prstGeom>
              <a:solidFill>
                <a:srgbClr val="000000">
                  <a:alpha val="0"/>
                </a:srgbClr>
              </a:solidFill>
              <a:ln w="0">
                <a:solidFill>
                  <a:srgbClr val="000000">
                    <a:alpha val="0"/>
                  </a:srgbClr>
                </a:solidFill>
                <a:prstDash val="solid"/>
              </a:ln>
            </p:spPr>
            <p:txBody>
              <a:bodyPr lIns="0" tIns="0" rIns="0" bIns="0" anchor="t"/>
              <a:lstStyle/>
              <a:p>
                <a:pPr algn="ctr">
                  <a:defRPr sz="1350" b="0">
                    <a:solidFill>
                      <a:srgbClr val="172033"/>
                    </a:solidFill>
                    <a:latin typeface="Aptos"/>
                    <a:ea typeface="Aptos"/>
                    <a:cs typeface="Aptos"/>
                  </a:defRPr>
                </a:pPr>
                <a:r>
                  <a:rPr lang="en-US" sz="1350" b="0" dirty="0">
                    <a:solidFill>
                      <a:srgbClr val="172033"/>
                    </a:solidFill>
                    <a:latin typeface="Aptos"/>
                    <a:ea typeface="Aptos"/>
                    <a:cs typeface="Aptos"/>
                  </a:rPr>
                  <a:t>If similarity exceeds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350" b="0" i="1" dirty="0" smtClean="0">
                            <a:solidFill>
                              <a:srgbClr val="172033"/>
                            </a:solidFill>
                            <a:latin typeface="Cambria Math" panose="02040503050406030204" pitchFamily="18" charset="0"/>
                            <a:ea typeface="Aptos"/>
                            <a:cs typeface="Aptos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350" b="0" i="0" dirty="0" smtClean="0">
                            <a:solidFill>
                              <a:srgbClr val="172033"/>
                            </a:solidFill>
                            <a:latin typeface="Cambria Math" panose="02040503050406030204" pitchFamily="18" charset="0"/>
                            <a:ea typeface="Aptos"/>
                            <a:cs typeface="Aptos"/>
                          </a:rPr>
                          <m:t>τ</m:t>
                        </m:r>
                      </m:e>
                      <m:sub>
                        <m:r>
                          <a:rPr lang="en-US" sz="1350" b="0" i="1" dirty="0" smtClean="0">
                            <a:solidFill>
                              <a:srgbClr val="172033"/>
                            </a:solidFill>
                            <a:latin typeface="Cambria Math" panose="02040503050406030204" pitchFamily="18" charset="0"/>
                            <a:ea typeface="Aptos"/>
                            <a:cs typeface="Aptos"/>
                          </a:rPr>
                          <m:t>𝑠𝑖𝑚</m:t>
                        </m:r>
                      </m:sub>
                    </m:sSub>
                  </m:oMath>
                </a14:m>
                <a:r>
                  <a:rPr lang="en-US" sz="1350" b="0" dirty="0">
                    <a:solidFill>
                      <a:srgbClr val="172033"/>
                    </a:solidFill>
                    <a:latin typeface="Aptos"/>
                    <a:ea typeface="Aptos"/>
                    <a:cs typeface="Aptos"/>
                  </a:rPr>
                  <a:t>, keep the higher-scoring candidate</a:t>
                </a:r>
                <a:endParaRPr sz="1350" b="0" dirty="0">
                  <a:solidFill>
                    <a:srgbClr val="172033"/>
                  </a:solidFill>
                  <a:latin typeface="Aptos"/>
                  <a:ea typeface="Aptos"/>
                  <a:cs typeface="Aptos"/>
                </a:endParaRPr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0367480E-4332-40A7-9382-8C0C749A499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0050" y="2686050"/>
                <a:ext cx="2238375" cy="590550"/>
              </a:xfrm>
              <a:prstGeom prst="rect">
                <a:avLst/>
              </a:prstGeom>
              <a:blipFill>
                <a:blip r:embed="rId3"/>
                <a:stretch>
                  <a:fillRect t="-9184" b="-20408"/>
                </a:stretch>
              </a:blipFill>
              <a:ln w="0">
                <a:solidFill>
                  <a:srgbClr val="000000">
                    <a:alpha val="0"/>
                  </a:srgbClr>
                </a:solidFill>
                <a:prstDash val="solid"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6">
            <a:extLst>
              <a:ext uri="{FF2B5EF4-FFF2-40B4-BE49-F238E27FC236}">
                <a16:creationId xmlns:a16="http://schemas.microsoft.com/office/drawing/2014/main" id="{4878B79A-4C07-4BB2-963B-DE3923E5FA1A}"/>
              </a:ext>
            </a:extLst>
          </p:cNvPr>
          <p:cNvSpPr>
            <a:spLocks noGrp="1"/>
          </p:cNvSpPr>
          <p:nvPr/>
        </p:nvSpPr>
        <p:spPr>
          <a:xfrm>
            <a:off x="7829550" y="2381250"/>
            <a:ext cx="2619375" cy="57150"/>
          </a:xfrm>
          <a:prstGeom prst="rect">
            <a:avLst/>
          </a:prstGeom>
          <a:solidFill>
            <a:srgbClr val="D59625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AC98D0E-050D-4304-BBB0-CCE1EE594197}"/>
              </a:ext>
            </a:extLst>
          </p:cNvPr>
          <p:cNvSpPr>
            <a:spLocks noGrp="1"/>
          </p:cNvSpPr>
          <p:nvPr/>
        </p:nvSpPr>
        <p:spPr>
          <a:xfrm>
            <a:off x="1104900" y="4248150"/>
            <a:ext cx="9334500" cy="5143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ctr">
              <a:defRPr sz="1350" b="0">
                <a:solidFill>
                  <a:srgbClr val="5E6A7D"/>
                </a:solidFill>
                <a:latin typeface="Aptos"/>
                <a:ea typeface="Aptos"/>
                <a:cs typeface="Aptos"/>
              </a:defRPr>
            </a:pPr>
            <a:r>
              <a:rPr sz="1350" b="0" dirty="0">
                <a:solidFill>
                  <a:srgbClr val="5E6A7D"/>
                </a:solidFill>
                <a:latin typeface="Aptos"/>
                <a:ea typeface="Aptos"/>
                <a:cs typeface="Aptos"/>
              </a:rPr>
              <a:t>The paper argues redundancy is already visible in early previews.</a:t>
            </a:r>
            <a:r>
              <a:rPr lang="en-US" sz="1350" b="0" dirty="0">
                <a:solidFill>
                  <a:srgbClr val="5E6A7D"/>
                </a:solidFill>
                <a:latin typeface="Aptos"/>
                <a:ea typeface="Aptos"/>
                <a:cs typeface="Aptos"/>
              </a:rPr>
              <a:t> </a:t>
            </a:r>
            <a:endParaRPr sz="1350" b="1" dirty="0">
              <a:solidFill>
                <a:srgbClr val="5E6A7D"/>
              </a:solidFill>
              <a:latin typeface="Aptos"/>
              <a:ea typeface="Aptos"/>
              <a:cs typeface="Aptos"/>
            </a:endParaRPr>
          </a:p>
        </p:txBody>
      </p:sp>
    </p:spTree>
    <p:extLst>
      <p:ext uri="{BB962C8B-B14F-4D97-AF65-F5344CB8AC3E}">
        <p14:creationId xmlns:p14="http://schemas.microsoft.com/office/powerpoint/2010/main" val="13462640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p blue rule"/>
          <p:cNvSpPr/>
          <p:nvPr/>
        </p:nvSpPr>
        <p:spPr>
          <a:xfrm>
            <a:off x="0" y="0"/>
            <a:ext cx="12192000" cy="52000"/>
          </a:xfrm>
          <a:prstGeom prst="rect">
            <a:avLst/>
          </a:prstGeom>
          <a:solidFill>
            <a:srgbClr val="2F6FDB"/>
          </a:solidFill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11" name="section label"/>
          <p:cNvSpPr txBox="1"/>
          <p:nvPr/>
        </p:nvSpPr>
        <p:spPr>
          <a:xfrm>
            <a:off x="550000" y="230000"/>
            <a:ext cx="2500000" cy="2100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83000"/>
              </a:lnSpc>
            </a:pPr>
            <a:r>
              <a:rPr lang="en-US" sz="850" b="1">
                <a:solidFill>
                  <a:srgbClr val="2F6FDB"/>
                </a:solidFill>
                <a:latin typeface="Aptos"/>
                <a:ea typeface="Aptos"/>
                <a:cs typeface="Aptos"/>
              </a:rPr>
              <a:t>COMPONENT 3</a:t>
            </a:r>
            <a:endParaRPr lang="en-US" sz="850"/>
          </a:p>
        </p:txBody>
      </p:sp>
      <p:sp>
        <p:nvSpPr>
          <p:cNvPr id="12" name="title"/>
          <p:cNvSpPr txBox="1"/>
          <p:nvPr/>
        </p:nvSpPr>
        <p:spPr>
          <a:xfrm>
            <a:off x="550000" y="500000"/>
            <a:ext cx="11100000" cy="4300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83000"/>
              </a:lnSpc>
            </a:pPr>
            <a:r>
              <a:rPr lang="en-US" sz="2100" b="1">
                <a:solidFill>
                  <a:srgbClr val="172033"/>
                </a:solidFill>
                <a:latin typeface="Aptos"/>
                <a:ea typeface="Aptos"/>
                <a:cs typeface="Aptos"/>
              </a:rPr>
              <a:t>Late-stage search finishes only promising candidates, then stops early</a:t>
            </a:r>
            <a:endParaRPr lang="en-US" sz="2100"/>
          </a:p>
        </p:txBody>
      </p:sp>
      <p:sp>
        <p:nvSpPr>
          <p:cNvPr id="13" name="subtitle"/>
          <p:cNvSpPr txBox="1"/>
          <p:nvPr/>
        </p:nvSpPr>
        <p:spPr>
          <a:xfrm>
            <a:off x="550000" y="950000"/>
            <a:ext cx="11000000" cy="3000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83000"/>
              </a:lnSpc>
            </a:pPr>
            <a:r>
              <a:rPr lang="en-US" sz="980">
                <a:solidFill>
                  <a:srgbClr val="526173"/>
                </a:solidFill>
                <a:latin typeface="Aptos"/>
                <a:ea typeface="Aptos"/>
                <a:cs typeface="Aptos"/>
              </a:rPr>
              <a:t>After early pruning, candidates are sorted by early score. ADE-CoT processes them sequentially and stops once enough intent-aligned results are found.</a:t>
            </a:r>
            <a:endParaRPr lang="en-US" sz="980"/>
          </a:p>
        </p:txBody>
      </p:sp>
      <p:sp>
        <p:nvSpPr>
          <p:cNvPr id="14" name="baseline card"/>
          <p:cNvSpPr/>
          <p:nvPr/>
        </p:nvSpPr>
        <p:spPr>
          <a:xfrm>
            <a:off x="550000" y="1320000"/>
            <a:ext cx="4080000" cy="3100000"/>
          </a:xfrm>
          <a:prstGeom prst="rect">
            <a:avLst/>
          </a:prstGeom>
          <a:solidFill>
            <a:srgbClr val="F8FAFC"/>
          </a:solidFill>
          <a:ln w="12700">
            <a:solidFill>
              <a:srgbClr val="D6E0EE"/>
            </a:solidFill>
          </a:ln>
        </p:spPr>
        <p:txBody>
          <a:bodyPr/>
          <a:lstStyle/>
          <a:p>
            <a:endParaRPr/>
          </a:p>
        </p:txBody>
      </p:sp>
      <p:sp>
        <p:nvSpPr>
          <p:cNvPr id="15" name="baseline accent"/>
          <p:cNvSpPr/>
          <p:nvPr/>
        </p:nvSpPr>
        <p:spPr>
          <a:xfrm>
            <a:off x="550000" y="1320000"/>
            <a:ext cx="4080000" cy="52000"/>
          </a:xfrm>
          <a:prstGeom prst="rect">
            <a:avLst/>
          </a:prstGeom>
          <a:solidFill>
            <a:srgbClr val="2F6FDB"/>
          </a:solidFill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16" name="Baseline"/>
          <p:cNvSpPr txBox="1"/>
          <p:nvPr/>
        </p:nvSpPr>
        <p:spPr>
          <a:xfrm>
            <a:off x="730000" y="1500000"/>
            <a:ext cx="760000" cy="250000"/>
          </a:xfrm>
          <a:prstGeom prst="rect">
            <a:avLst/>
          </a:prstGeom>
          <a:solidFill>
            <a:srgbClr val="EAF2FF"/>
          </a:solidFill>
          <a:ln>
            <a:noFill/>
          </a:ln>
        </p:spPr>
        <p:txBody>
          <a:bodyPr lIns="60000" tIns="20000" rIns="60000" bIns="20000" anchor="t"/>
          <a:lstStyle/>
          <a:p>
            <a:pPr>
              <a:lnSpc>
                <a:spcPct val="83000"/>
              </a:lnSpc>
            </a:pPr>
            <a:r>
              <a:rPr lang="en-US" sz="850" b="1">
                <a:solidFill>
                  <a:srgbClr val="2F6FDB"/>
                </a:solidFill>
                <a:latin typeface="Aptos"/>
                <a:ea typeface="Aptos"/>
                <a:cs typeface="Aptos"/>
              </a:rPr>
              <a:t>Baseline</a:t>
            </a:r>
            <a:endParaRPr lang="en-US" sz="850"/>
          </a:p>
        </p:txBody>
      </p:sp>
      <p:sp>
        <p:nvSpPr>
          <p:cNvPr id="17" name="baseline title"/>
          <p:cNvSpPr txBox="1"/>
          <p:nvPr/>
        </p:nvSpPr>
        <p:spPr>
          <a:xfrm>
            <a:off x="730000" y="1820000"/>
            <a:ext cx="3720000" cy="2700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83000"/>
              </a:lnSpc>
            </a:pPr>
            <a:r>
              <a:rPr lang="en-US" sz="1220" b="1">
                <a:solidFill>
                  <a:srgbClr val="172033"/>
                </a:solidFill>
                <a:latin typeface="Aptos"/>
                <a:ea typeface="Aptos"/>
                <a:cs typeface="Aptos"/>
              </a:rPr>
              <a:t>Breadth-first baseline: finish everything</a:t>
            </a:r>
            <a:endParaRPr lang="en-US" sz="1220"/>
          </a:p>
        </p:txBody>
      </p:sp>
      <p:sp>
        <p:nvSpPr>
          <p:cNvPr id="18" name="baseline steps"/>
          <p:cNvSpPr txBox="1"/>
          <p:nvPr/>
        </p:nvSpPr>
        <p:spPr>
          <a:xfrm>
            <a:off x="800000" y="2220000"/>
            <a:ext cx="3580000" cy="616836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83000"/>
              </a:lnSpc>
            </a:pPr>
            <a:r>
              <a:rPr lang="en-US" sz="1200" dirty="0">
                <a:solidFill>
                  <a:srgbClr val="172033"/>
                </a:solidFill>
                <a:latin typeface="Aptos"/>
                <a:ea typeface="Aptos"/>
                <a:cs typeface="Aptos"/>
              </a:rPr>
              <a:t>1. Start with surviving candidates after early pruning</a:t>
            </a:r>
            <a:endParaRPr lang="en-US" sz="1200" dirty="0"/>
          </a:p>
          <a:p>
            <a:pPr>
              <a:lnSpc>
                <a:spcPct val="83000"/>
              </a:lnSpc>
            </a:pPr>
            <a:r>
              <a:rPr lang="en-US" sz="1200" dirty="0">
                <a:solidFill>
                  <a:srgbClr val="172033"/>
                </a:solidFill>
                <a:latin typeface="Aptos"/>
                <a:ea typeface="Aptos"/>
                <a:cs typeface="Aptos"/>
              </a:rPr>
              <a:t>2. Fully denoise every candidate to final image</a:t>
            </a:r>
            <a:endParaRPr lang="en-US" sz="1200" dirty="0"/>
          </a:p>
          <a:p>
            <a:pPr>
              <a:lnSpc>
                <a:spcPct val="83000"/>
              </a:lnSpc>
            </a:pPr>
            <a:r>
              <a:rPr lang="en-US" sz="1200" dirty="0">
                <a:solidFill>
                  <a:srgbClr val="172033"/>
                </a:solidFill>
                <a:latin typeface="Aptos"/>
                <a:ea typeface="Aptos"/>
                <a:cs typeface="Aptos"/>
              </a:rPr>
              <a:t>3. Score all final images</a:t>
            </a:r>
            <a:endParaRPr lang="en-US" sz="1200" dirty="0"/>
          </a:p>
          <a:p>
            <a:pPr>
              <a:lnSpc>
                <a:spcPct val="83000"/>
              </a:lnSpc>
            </a:pPr>
            <a:r>
              <a:rPr lang="en-US" sz="1200" dirty="0">
                <a:solidFill>
                  <a:srgbClr val="172033"/>
                </a:solidFill>
                <a:latin typeface="Aptos"/>
                <a:ea typeface="Aptos"/>
                <a:cs typeface="Aptos"/>
              </a:rPr>
              <a:t>4. Select best at the end</a:t>
            </a:r>
            <a:endParaRPr lang="en-US" sz="1200" dirty="0"/>
          </a:p>
        </p:txBody>
      </p:sp>
      <p:sp>
        <p:nvSpPr>
          <p:cNvPr id="19" name="baseline note bg"/>
          <p:cNvSpPr/>
          <p:nvPr/>
        </p:nvSpPr>
        <p:spPr>
          <a:xfrm>
            <a:off x="770000" y="3760000"/>
            <a:ext cx="3640000" cy="430000"/>
          </a:xfrm>
          <a:prstGeom prst="rect">
            <a:avLst/>
          </a:prstGeom>
          <a:solidFill>
            <a:srgbClr val="FFFFFF"/>
          </a:solidFill>
          <a:ln w="9000">
            <a:solidFill>
              <a:srgbClr val="E2E8F0"/>
            </a:solidFill>
          </a:ln>
        </p:spPr>
        <p:txBody>
          <a:bodyPr/>
          <a:lstStyle/>
          <a:p>
            <a:endParaRPr/>
          </a:p>
        </p:txBody>
      </p:sp>
      <p:sp>
        <p:nvSpPr>
          <p:cNvPr id="20" name="baseline note"/>
          <p:cNvSpPr txBox="1"/>
          <p:nvPr/>
        </p:nvSpPr>
        <p:spPr>
          <a:xfrm>
            <a:off x="910000" y="3860000"/>
            <a:ext cx="3360000" cy="2200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83000"/>
              </a:lnSpc>
            </a:pPr>
            <a:r>
              <a:rPr lang="en-US" sz="850">
                <a:solidFill>
                  <a:srgbClr val="526173"/>
                </a:solidFill>
                <a:latin typeface="Aptos"/>
                <a:ea typeface="Aptos"/>
                <a:cs typeface="Aptos"/>
              </a:rPr>
              <a:t>Cost grows with number of retained candidates.</a:t>
            </a:r>
            <a:endParaRPr lang="en-US" sz="850"/>
          </a:p>
        </p:txBody>
      </p:sp>
      <p:sp>
        <p:nvSpPr>
          <p:cNvPr id="21" name="adec card"/>
          <p:cNvSpPr/>
          <p:nvPr/>
        </p:nvSpPr>
        <p:spPr>
          <a:xfrm>
            <a:off x="4930000" y="1320000"/>
            <a:ext cx="6720000" cy="3100000"/>
          </a:xfrm>
          <a:prstGeom prst="rect">
            <a:avLst/>
          </a:prstGeom>
          <a:solidFill>
            <a:srgbClr val="F8FAFC"/>
          </a:solidFill>
          <a:ln w="12700">
            <a:solidFill>
              <a:srgbClr val="D6E0EE"/>
            </a:solidFill>
          </a:ln>
        </p:spPr>
        <p:txBody>
          <a:bodyPr/>
          <a:lstStyle/>
          <a:p>
            <a:endParaRPr/>
          </a:p>
        </p:txBody>
      </p:sp>
      <p:sp>
        <p:nvSpPr>
          <p:cNvPr id="22" name="adec accent"/>
          <p:cNvSpPr/>
          <p:nvPr/>
        </p:nvSpPr>
        <p:spPr>
          <a:xfrm>
            <a:off x="4930000" y="1320000"/>
            <a:ext cx="6720000" cy="52000"/>
          </a:xfrm>
          <a:prstGeom prst="rect">
            <a:avLst/>
          </a:prstGeom>
          <a:solidFill>
            <a:srgbClr val="149E9B"/>
          </a:solidFill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23" name="ADE-CoT"/>
          <p:cNvSpPr txBox="1"/>
          <p:nvPr/>
        </p:nvSpPr>
        <p:spPr>
          <a:xfrm>
            <a:off x="5110000" y="1500000"/>
            <a:ext cx="780000" cy="250000"/>
          </a:xfrm>
          <a:prstGeom prst="rect">
            <a:avLst/>
          </a:prstGeom>
          <a:solidFill>
            <a:srgbClr val="E9F7F5"/>
          </a:solidFill>
          <a:ln>
            <a:noFill/>
          </a:ln>
        </p:spPr>
        <p:txBody>
          <a:bodyPr lIns="60000" tIns="20000" rIns="60000" bIns="20000" anchor="t"/>
          <a:lstStyle/>
          <a:p>
            <a:pPr>
              <a:lnSpc>
                <a:spcPct val="83000"/>
              </a:lnSpc>
            </a:pPr>
            <a:r>
              <a:rPr lang="en-US" sz="850" b="1">
                <a:solidFill>
                  <a:srgbClr val="149E9B"/>
                </a:solidFill>
                <a:latin typeface="Aptos"/>
                <a:ea typeface="Aptos"/>
                <a:cs typeface="Aptos"/>
              </a:rPr>
              <a:t>ADE-CoT</a:t>
            </a:r>
            <a:endParaRPr lang="en-US" sz="850"/>
          </a:p>
        </p:txBody>
      </p:sp>
      <p:sp>
        <p:nvSpPr>
          <p:cNvPr id="24" name="adec title"/>
          <p:cNvSpPr txBox="1"/>
          <p:nvPr/>
        </p:nvSpPr>
        <p:spPr>
          <a:xfrm>
            <a:off x="5110000" y="1820000"/>
            <a:ext cx="6360000" cy="2600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83000"/>
              </a:lnSpc>
            </a:pPr>
            <a:r>
              <a:rPr lang="en-US" sz="1220" b="1">
                <a:solidFill>
                  <a:srgbClr val="172033"/>
                </a:solidFill>
                <a:latin typeface="Aptos"/>
                <a:ea typeface="Aptos"/>
                <a:cs typeface="Aptos"/>
              </a:rPr>
              <a:t>ADE-CoT: depth-first opportunistic stopping</a:t>
            </a:r>
            <a:endParaRPr lang="en-US" sz="122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5" name="adec steps"/>
              <p:cNvSpPr txBox="1"/>
              <p:nvPr/>
            </p:nvSpPr>
            <p:spPr>
              <a:xfrm>
                <a:off x="5140000" y="2160000"/>
                <a:ext cx="3250000" cy="144257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0" rtlCol="0" anchor="t">
                <a:spAutoFit/>
              </a:bodyPr>
              <a:lstStyle/>
              <a:p>
                <a:pPr>
                  <a:lnSpc>
                    <a:spcPct val="83000"/>
                  </a:lnSpc>
                </a:pPr>
                <a:r>
                  <a:rPr lang="en-US" sz="1200" dirty="0">
                    <a:solidFill>
                      <a:srgbClr val="172033"/>
                    </a:solidFill>
                    <a:latin typeface="Aptos"/>
                    <a:ea typeface="Aptos"/>
                    <a:cs typeface="Aptos"/>
                  </a:rPr>
                  <a:t>1. Sort candidates by early score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 dirty="0" smtClean="0">
                            <a:solidFill>
                              <a:srgbClr val="172033"/>
                            </a:solidFill>
                            <a:latin typeface="Cambria Math" panose="02040503050406030204" pitchFamily="18" charset="0"/>
                            <a:ea typeface="Aptos"/>
                            <a:cs typeface="Aptos"/>
                          </a:rPr>
                        </m:ctrlPr>
                      </m:sSubPr>
                      <m:e>
                        <m:r>
                          <a:rPr lang="en-US" sz="1200" i="1" dirty="0" smtClean="0">
                            <a:solidFill>
                              <a:srgbClr val="172033"/>
                            </a:solidFill>
                            <a:latin typeface="Cambria Math" panose="02040503050406030204" pitchFamily="18" charset="0"/>
                            <a:ea typeface="Aptos"/>
                            <a:cs typeface="Aptos"/>
                          </a:rPr>
                          <m:t>𝑆</m:t>
                        </m:r>
                      </m:e>
                      <m:sub>
                        <m:r>
                          <a:rPr lang="en-US" sz="1200" i="1" dirty="0" smtClean="0">
                            <a:solidFill>
                              <a:srgbClr val="172033"/>
                            </a:solidFill>
                            <a:latin typeface="Cambria Math" panose="02040503050406030204" pitchFamily="18" charset="0"/>
                            <a:ea typeface="Aptos"/>
                            <a:cs typeface="Aptos"/>
                          </a:rPr>
                          <m:t>0</m:t>
                        </m:r>
                        <m:r>
                          <a:rPr lang="en-US" sz="1200" b="0" i="1" dirty="0" smtClean="0">
                            <a:solidFill>
                              <a:srgbClr val="172033"/>
                            </a:solidFill>
                            <a:latin typeface="Cambria Math" panose="02040503050406030204" pitchFamily="18" charset="0"/>
                            <a:ea typeface="Aptos"/>
                            <a:cs typeface="Aptos"/>
                          </a:rPr>
                          <m:t>|</m:t>
                        </m:r>
                        <m:sSub>
                          <m:sSubPr>
                            <m:ctrlPr>
                              <a:rPr lang="en-US" sz="1200" b="0" i="1" dirty="0" smtClean="0">
                                <a:solidFill>
                                  <a:srgbClr val="172033"/>
                                </a:solidFill>
                                <a:latin typeface="Cambria Math" panose="02040503050406030204" pitchFamily="18" charset="0"/>
                                <a:ea typeface="Aptos"/>
                                <a:cs typeface="Aptos"/>
                              </a:rPr>
                            </m:ctrlPr>
                          </m:sSubPr>
                          <m:e>
                            <m:r>
                              <a:rPr lang="en-US" sz="1200" b="0" i="1" dirty="0" smtClean="0">
                                <a:solidFill>
                                  <a:srgbClr val="172033"/>
                                </a:solidFill>
                                <a:latin typeface="Cambria Math" panose="02040503050406030204" pitchFamily="18" charset="0"/>
                                <a:ea typeface="Aptos"/>
                                <a:cs typeface="Aptos"/>
                              </a:rPr>
                              <m:t>𝑡</m:t>
                            </m:r>
                          </m:e>
                          <m:sub>
                            <m:r>
                              <a:rPr lang="en-US" sz="1200" b="0" i="1" dirty="0" smtClean="0">
                                <a:solidFill>
                                  <a:srgbClr val="172033"/>
                                </a:solidFill>
                                <a:latin typeface="Cambria Math" panose="02040503050406030204" pitchFamily="18" charset="0"/>
                                <a:ea typeface="Aptos"/>
                                <a:cs typeface="Aptos"/>
                              </a:rPr>
                              <m:t>𝑒</m:t>
                            </m:r>
                          </m:sub>
                        </m:sSub>
                      </m:sub>
                    </m:sSub>
                  </m:oMath>
                </a14:m>
              </a:p>
              <a:p>
                <a:pPr>
                  <a:lnSpc>
                    <a:spcPct val="83000"/>
                  </a:lnSpc>
                </a:pPr>
                <a:r>
                  <a:rPr lang="en-US" sz="1200" dirty="0">
                    <a:solidFill>
                      <a:srgbClr val="172033"/>
                    </a:solidFill>
                    <a:latin typeface="Aptos"/>
                    <a:ea typeface="Aptos"/>
                    <a:cs typeface="Aptos"/>
                  </a:rPr>
                  <a:t>2. For each candidate, continue only to late checkpoint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 dirty="0" smtClean="0">
                            <a:solidFill>
                              <a:srgbClr val="172033"/>
                            </a:solidFill>
                            <a:latin typeface="Cambria Math" panose="02040503050406030204" pitchFamily="18" charset="0"/>
                            <a:ea typeface="Aptos"/>
                            <a:cs typeface="Aptos"/>
                          </a:rPr>
                        </m:ctrlPr>
                      </m:sSubPr>
                      <m:e>
                        <m:r>
                          <a:rPr lang="en-US" sz="1200" i="1" dirty="0" smtClean="0">
                            <a:solidFill>
                              <a:srgbClr val="172033"/>
                            </a:solidFill>
                            <a:latin typeface="Cambria Math" panose="02040503050406030204" pitchFamily="18" charset="0"/>
                            <a:ea typeface="Aptos"/>
                            <a:cs typeface="Aptos"/>
                          </a:rPr>
                          <m:t>𝑡</m:t>
                        </m:r>
                      </m:e>
                      <m:sub>
                        <m:r>
                          <a:rPr lang="en-US" sz="1200" i="1" dirty="0" smtClean="0">
                            <a:solidFill>
                              <a:srgbClr val="172033"/>
                            </a:solidFill>
                            <a:latin typeface="Cambria Math" panose="02040503050406030204" pitchFamily="18" charset="0"/>
                            <a:ea typeface="Aptos"/>
                            <a:cs typeface="Aptos"/>
                          </a:rPr>
                          <m:t>𝑙</m:t>
                        </m:r>
                      </m:sub>
                    </m:sSub>
                  </m:oMath>
                </a14:m>
                <a:endParaRPr lang="en-US" sz="1200" dirty="0"/>
              </a:p>
              <a:p>
                <a:pPr>
                  <a:lnSpc>
                    <a:spcPct val="83000"/>
                  </a:lnSpc>
                </a:pPr>
                <a:r>
                  <a:rPr lang="en-US" sz="1200" dirty="0">
                    <a:solidFill>
                      <a:srgbClr val="172033"/>
                    </a:solidFill>
                    <a:latin typeface="Aptos"/>
                    <a:ea typeface="Aptos"/>
                    <a:cs typeface="Aptos"/>
                  </a:rPr>
                  <a:t>3. Make one-step preview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 dirty="0" smtClean="0">
                            <a:solidFill>
                              <a:srgbClr val="172033"/>
                            </a:solidFill>
                            <a:latin typeface="Cambria Math" panose="02040503050406030204" pitchFamily="18" charset="0"/>
                            <a:ea typeface="Aptos"/>
                            <a:cs typeface="Aptos"/>
                          </a:rPr>
                        </m:ctrlPr>
                      </m:sSubPr>
                      <m:e>
                        <m:r>
                          <a:rPr lang="en-US" sz="1200" i="1" dirty="0" smtClean="0">
                            <a:solidFill>
                              <a:srgbClr val="172033"/>
                            </a:solidFill>
                            <a:latin typeface="Cambria Math" panose="02040503050406030204" pitchFamily="18" charset="0"/>
                            <a:ea typeface="Aptos"/>
                            <a:cs typeface="Aptos"/>
                          </a:rPr>
                          <m:t>𝐼</m:t>
                        </m:r>
                      </m:e>
                      <m:sub>
                        <m:r>
                          <a:rPr lang="en-US" sz="1200" i="1" dirty="0" smtClean="0">
                            <a:solidFill>
                              <a:srgbClr val="172033"/>
                            </a:solidFill>
                            <a:latin typeface="Cambria Math" panose="02040503050406030204" pitchFamily="18" charset="0"/>
                            <a:ea typeface="Aptos"/>
                            <a:cs typeface="Aptos"/>
                          </a:rPr>
                          <m:t>0</m:t>
                        </m:r>
                      </m:sub>
                    </m:sSub>
                    <m:r>
                      <a:rPr lang="en-US" sz="1200" b="0" i="1" dirty="0" smtClean="0">
                        <a:solidFill>
                          <a:srgbClr val="172033"/>
                        </a:solidFill>
                        <a:latin typeface="Cambria Math" panose="02040503050406030204" pitchFamily="18" charset="0"/>
                        <a:ea typeface="Aptos"/>
                        <a:cs typeface="Aptos"/>
                      </a:rPr>
                      <m:t>|</m:t>
                    </m:r>
                    <m:sSub>
                      <m:sSubPr>
                        <m:ctrlPr>
                          <a:rPr lang="en-US" sz="1200" b="0" i="1" dirty="0" smtClean="0">
                            <a:solidFill>
                              <a:srgbClr val="172033"/>
                            </a:solidFill>
                            <a:latin typeface="Cambria Math" panose="02040503050406030204" pitchFamily="18" charset="0"/>
                            <a:ea typeface="Aptos"/>
                            <a:cs typeface="Aptos"/>
                          </a:rPr>
                        </m:ctrlPr>
                      </m:sSubPr>
                      <m:e>
                        <m:r>
                          <a:rPr lang="en-US" sz="1200" b="0" i="1" dirty="0" smtClean="0">
                            <a:solidFill>
                              <a:srgbClr val="172033"/>
                            </a:solidFill>
                            <a:latin typeface="Cambria Math" panose="02040503050406030204" pitchFamily="18" charset="0"/>
                            <a:ea typeface="Aptos"/>
                            <a:cs typeface="Aptos"/>
                          </a:rPr>
                          <m:t>𝑡</m:t>
                        </m:r>
                      </m:e>
                      <m:sub>
                        <m:r>
                          <a:rPr lang="en-US" sz="1200" b="0" i="1" dirty="0" smtClean="0">
                            <a:solidFill>
                              <a:srgbClr val="172033"/>
                            </a:solidFill>
                            <a:latin typeface="Cambria Math" panose="02040503050406030204" pitchFamily="18" charset="0"/>
                            <a:ea typeface="Aptos"/>
                            <a:cs typeface="Aptos"/>
                          </a:rPr>
                          <m:t>𝑙</m:t>
                        </m:r>
                      </m:sub>
                    </m:sSub>
                  </m:oMath>
                </a14:m>
                <a:endParaRPr lang="en-US" sz="1200" dirty="0"/>
              </a:p>
              <a:p>
                <a:pPr>
                  <a:lnSpc>
                    <a:spcPct val="83000"/>
                  </a:lnSpc>
                </a:pPr>
                <a:r>
                  <a:rPr lang="en-US" sz="1200" dirty="0">
                    <a:solidFill>
                      <a:srgbClr val="172033"/>
                    </a:solidFill>
                    <a:latin typeface="Aptos"/>
                    <a:ea typeface="Aptos"/>
                    <a:cs typeface="Aptos"/>
                  </a:rPr>
                  <a:t>4. Compute unified score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 dirty="0">
                            <a:solidFill>
                              <a:srgbClr val="172033"/>
                            </a:solidFill>
                            <a:latin typeface="Cambria Math" panose="02040503050406030204" pitchFamily="18" charset="0"/>
                            <a:ea typeface="Aptos"/>
                            <a:cs typeface="Aptos"/>
                          </a:rPr>
                        </m:ctrlPr>
                      </m:sSubPr>
                      <m:e>
                        <m:r>
                          <a:rPr lang="en-US" sz="1200" i="1" dirty="0">
                            <a:solidFill>
                              <a:srgbClr val="172033"/>
                            </a:solidFill>
                            <a:latin typeface="Cambria Math" panose="02040503050406030204" pitchFamily="18" charset="0"/>
                            <a:ea typeface="Aptos"/>
                            <a:cs typeface="Aptos"/>
                          </a:rPr>
                          <m:t>𝑆</m:t>
                        </m:r>
                      </m:e>
                      <m:sub>
                        <m:r>
                          <a:rPr lang="en-US" sz="1200" i="1" dirty="0">
                            <a:solidFill>
                              <a:srgbClr val="172033"/>
                            </a:solidFill>
                            <a:latin typeface="Cambria Math" panose="02040503050406030204" pitchFamily="18" charset="0"/>
                            <a:ea typeface="Aptos"/>
                            <a:cs typeface="Aptos"/>
                          </a:rPr>
                          <m:t>0</m:t>
                        </m:r>
                        <m:r>
                          <a:rPr lang="en-US" sz="1200" i="1" dirty="0">
                            <a:solidFill>
                              <a:srgbClr val="172033"/>
                            </a:solidFill>
                            <a:latin typeface="Cambria Math" panose="02040503050406030204" pitchFamily="18" charset="0"/>
                            <a:ea typeface="Aptos"/>
                            <a:cs typeface="Aptos"/>
                          </a:rPr>
                          <m:t>|</m:t>
                        </m:r>
                        <m:sSub>
                          <m:sSubPr>
                            <m:ctrlPr>
                              <a:rPr lang="en-US" sz="1200" i="1" dirty="0">
                                <a:solidFill>
                                  <a:srgbClr val="172033"/>
                                </a:solidFill>
                                <a:latin typeface="Cambria Math" panose="02040503050406030204" pitchFamily="18" charset="0"/>
                                <a:ea typeface="Aptos"/>
                                <a:cs typeface="Aptos"/>
                              </a:rPr>
                            </m:ctrlPr>
                          </m:sSubPr>
                          <m:e>
                            <m:r>
                              <a:rPr lang="en-US" sz="1200" i="1" dirty="0">
                                <a:solidFill>
                                  <a:srgbClr val="172033"/>
                                </a:solidFill>
                                <a:latin typeface="Cambria Math" panose="02040503050406030204" pitchFamily="18" charset="0"/>
                                <a:ea typeface="Aptos"/>
                                <a:cs typeface="Aptos"/>
                              </a:rPr>
                              <m:t>𝑡</m:t>
                            </m:r>
                          </m:e>
                          <m:sub>
                            <m:r>
                              <a:rPr lang="en-US" sz="1200" b="0" i="1" dirty="0" smtClean="0">
                                <a:solidFill>
                                  <a:srgbClr val="172033"/>
                                </a:solidFill>
                                <a:latin typeface="Cambria Math" panose="02040503050406030204" pitchFamily="18" charset="0"/>
                                <a:ea typeface="Aptos"/>
                                <a:cs typeface="Aptos"/>
                              </a:rPr>
                              <m:t>𝑙</m:t>
                            </m:r>
                          </m:sub>
                        </m:sSub>
                      </m:sub>
                    </m:sSub>
                    <m:r>
                      <a:rPr lang="en-US" sz="1200" i="1" dirty="0">
                        <a:solidFill>
                          <a:srgbClr val="172033"/>
                        </a:solidFill>
                        <a:latin typeface="Cambria Math" panose="02040503050406030204" pitchFamily="18" charset="0"/>
                        <a:ea typeface="Aptos"/>
                        <a:cs typeface="Aptos"/>
                      </a:rPr>
                      <m:t> </m:t>
                    </m:r>
                  </m:oMath>
                </a14:m>
                <a:endParaRPr lang="en-US" sz="1200" dirty="0">
                  <a:solidFill>
                    <a:srgbClr val="172033"/>
                  </a:solidFill>
                  <a:latin typeface="Aptos"/>
                  <a:ea typeface="Aptos"/>
                  <a:cs typeface="Aptos"/>
                </a:endParaRPr>
              </a:p>
              <a:p>
                <a:pPr>
                  <a:lnSpc>
                    <a:spcPct val="83000"/>
                  </a:lnSpc>
                </a:pPr>
                <a:r>
                  <a:rPr lang="en-US" sz="1200" dirty="0">
                    <a:solidFill>
                      <a:srgbClr val="172033"/>
                    </a:solidFill>
                    <a:latin typeface="Aptos"/>
                    <a:ea typeface="Aptos"/>
                    <a:cs typeface="Aptos"/>
                  </a:rPr>
                  <a:t>5. Retain only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 dirty="0">
                            <a:solidFill>
                              <a:srgbClr val="172033"/>
                            </a:solidFill>
                            <a:latin typeface="Cambria Math" panose="02040503050406030204" pitchFamily="18" charset="0"/>
                            <a:ea typeface="Aptos"/>
                            <a:cs typeface="Aptos"/>
                          </a:rPr>
                        </m:ctrlPr>
                      </m:sSubPr>
                      <m:e>
                        <m:r>
                          <a:rPr lang="en-US" sz="1200" i="1" dirty="0">
                            <a:solidFill>
                              <a:srgbClr val="172033"/>
                            </a:solidFill>
                            <a:latin typeface="Cambria Math" panose="02040503050406030204" pitchFamily="18" charset="0"/>
                            <a:ea typeface="Aptos"/>
                            <a:cs typeface="Aptos"/>
                          </a:rPr>
                          <m:t>𝑆</m:t>
                        </m:r>
                      </m:e>
                      <m:sub>
                        <m:r>
                          <a:rPr lang="en-US" sz="1200" i="1" dirty="0">
                            <a:solidFill>
                              <a:srgbClr val="172033"/>
                            </a:solidFill>
                            <a:latin typeface="Cambria Math" panose="02040503050406030204" pitchFamily="18" charset="0"/>
                            <a:ea typeface="Aptos"/>
                            <a:cs typeface="Aptos"/>
                          </a:rPr>
                          <m:t>0</m:t>
                        </m:r>
                        <m:r>
                          <a:rPr lang="en-US" sz="1200" i="1" dirty="0">
                            <a:solidFill>
                              <a:srgbClr val="172033"/>
                            </a:solidFill>
                            <a:latin typeface="Cambria Math" panose="02040503050406030204" pitchFamily="18" charset="0"/>
                            <a:ea typeface="Aptos"/>
                            <a:cs typeface="Aptos"/>
                          </a:rPr>
                          <m:t>|</m:t>
                        </m:r>
                        <m:sSub>
                          <m:sSubPr>
                            <m:ctrlPr>
                              <a:rPr lang="en-US" sz="1200" i="1" dirty="0">
                                <a:solidFill>
                                  <a:srgbClr val="172033"/>
                                </a:solidFill>
                                <a:latin typeface="Cambria Math" panose="02040503050406030204" pitchFamily="18" charset="0"/>
                                <a:ea typeface="Aptos"/>
                                <a:cs typeface="Aptos"/>
                              </a:rPr>
                            </m:ctrlPr>
                          </m:sSubPr>
                          <m:e>
                            <m:r>
                              <a:rPr lang="en-US" sz="1200" i="1" dirty="0">
                                <a:solidFill>
                                  <a:srgbClr val="172033"/>
                                </a:solidFill>
                                <a:latin typeface="Cambria Math" panose="02040503050406030204" pitchFamily="18" charset="0"/>
                                <a:ea typeface="Aptos"/>
                                <a:cs typeface="Aptos"/>
                              </a:rPr>
                              <m:t>𝑡</m:t>
                            </m:r>
                          </m:e>
                          <m:sub>
                            <m:r>
                              <a:rPr lang="en-US" sz="1200" b="0" i="1" dirty="0" smtClean="0">
                                <a:solidFill>
                                  <a:srgbClr val="172033"/>
                                </a:solidFill>
                                <a:latin typeface="Cambria Math" panose="02040503050406030204" pitchFamily="18" charset="0"/>
                                <a:ea typeface="Aptos"/>
                                <a:cs typeface="Aptos"/>
                              </a:rPr>
                              <m:t>𝑙</m:t>
                            </m:r>
                          </m:sub>
                        </m:sSub>
                      </m:sub>
                    </m:sSub>
                    <m:r>
                      <a:rPr lang="en-US" sz="1200" i="1" dirty="0">
                        <a:solidFill>
                          <a:srgbClr val="172033"/>
                        </a:solidFill>
                        <a:latin typeface="Cambria Math" panose="02040503050406030204" pitchFamily="18" charset="0"/>
                        <a:ea typeface="Aptos"/>
                        <a:cs typeface="Aptos"/>
                      </a:rPr>
                      <m:t> </m:t>
                    </m:r>
                    <m:r>
                      <a:rPr lang="en-US" sz="1200" i="1" dirty="0" smtClean="0">
                        <a:solidFill>
                          <a:srgbClr val="172033"/>
                        </a:solidFill>
                        <a:latin typeface="Cambria Math" panose="02040503050406030204" pitchFamily="18" charset="0"/>
                        <a:ea typeface="Aptos"/>
                        <a:cs typeface="Aptos"/>
                      </a:rPr>
                      <m:t>≥ </m:t>
                    </m:r>
                    <m:sSub>
                      <m:sSubPr>
                        <m:ctrlPr>
                          <a:rPr lang="en-US" sz="1200" i="1" dirty="0" err="1">
                            <a:solidFill>
                              <a:srgbClr val="172033"/>
                            </a:solidFill>
                            <a:latin typeface="Cambria Math" panose="02040503050406030204" pitchFamily="18" charset="0"/>
                            <a:ea typeface="Aptos"/>
                            <a:cs typeface="Aptos"/>
                          </a:rPr>
                        </m:ctrlPr>
                      </m:sSubPr>
                      <m:e>
                        <m:r>
                          <a:rPr lang="en-US" sz="1200" i="1" dirty="0" err="1">
                            <a:solidFill>
                              <a:srgbClr val="172033"/>
                            </a:solidFill>
                            <a:latin typeface="Cambria Math" panose="02040503050406030204" pitchFamily="18" charset="0"/>
                            <a:ea typeface="Aptos"/>
                            <a:cs typeface="Aptos"/>
                          </a:rPr>
                          <m:t>𝑆</m:t>
                        </m:r>
                      </m:e>
                      <m:sub>
                        <m:r>
                          <a:rPr lang="en-US" sz="1200" i="1" dirty="0" err="1">
                            <a:solidFill>
                              <a:srgbClr val="172033"/>
                            </a:solidFill>
                            <a:latin typeface="Cambria Math" panose="02040503050406030204" pitchFamily="18" charset="0"/>
                            <a:ea typeface="Aptos"/>
                            <a:cs typeface="Aptos"/>
                          </a:rPr>
                          <m:t>𝑟𝑡</m:t>
                        </m:r>
                      </m:sub>
                    </m:sSub>
                    <m:r>
                      <a:rPr lang="en-US" sz="1200" i="1" dirty="0" smtClean="0">
                        <a:solidFill>
                          <a:srgbClr val="172033"/>
                        </a:solidFill>
                        <a:latin typeface="Cambria Math" panose="02040503050406030204" pitchFamily="18" charset="0"/>
                        <a:ea typeface="Aptos"/>
                        <a:cs typeface="Aptos"/>
                      </a:rPr>
                      <m:t>−</m:t>
                    </m:r>
                    <m:r>
                      <a:rPr lang="en-US" sz="1200" i="1" dirty="0">
                        <a:solidFill>
                          <a:srgbClr val="172033"/>
                        </a:solidFill>
                        <a:latin typeface="Cambria Math" panose="02040503050406030204" pitchFamily="18" charset="0"/>
                        <a:ea typeface="Aptos"/>
                        <a:cs typeface="Aptos"/>
                      </a:rPr>
                      <m:t> </m:t>
                    </m:r>
                    <m:r>
                      <a:rPr lang="en-US" sz="1200" i="1" dirty="0">
                        <a:solidFill>
                          <a:srgbClr val="172033"/>
                        </a:solidFill>
                        <a:latin typeface="Cambria Math" panose="02040503050406030204" pitchFamily="18" charset="0"/>
                        <a:ea typeface="Aptos"/>
                        <a:cs typeface="Aptos"/>
                      </a:rPr>
                      <m:t>𝛿</m:t>
                    </m:r>
                  </m:oMath>
                </a14:m>
              </a:p>
              <a:p>
                <a:pPr>
                  <a:lnSpc>
                    <a:spcPct val="83000"/>
                  </a:lnSpc>
                </a:pPr>
                <a:r>
                  <a:rPr lang="en-US" sz="1200" dirty="0">
                    <a:solidFill>
                      <a:srgbClr val="172033"/>
                    </a:solidFill>
                    <a:latin typeface="Aptos"/>
                    <a:ea typeface="Aptos"/>
                    <a:cs typeface="Aptos"/>
                  </a:rPr>
                  <a:t>6. If retained, finish denoising to final image</a:t>
                </a:r>
                <a:endParaRPr lang="en-US" sz="1200" dirty="0"/>
              </a:p>
              <a:p>
                <a:pPr>
                  <a:lnSpc>
                    <a:spcPct val="83000"/>
                  </a:lnSpc>
                </a:pPr>
                <a:r>
                  <a:rPr lang="en-US" sz="1200" dirty="0">
                    <a:solidFill>
                      <a:srgbClr val="172033"/>
                    </a:solidFill>
                    <a:latin typeface="Aptos"/>
                    <a:ea typeface="Aptos"/>
                    <a:cs typeface="Aptos"/>
                  </a:rPr>
                  <a:t>7. Apply instance-specific verifier</a:t>
                </a:r>
                <a:endParaRPr lang="en-US" sz="1200" dirty="0"/>
              </a:p>
              <a:p>
                <a:pPr>
                  <a:lnSpc>
                    <a:spcPct val="83000"/>
                  </a:lnSpc>
                </a:pPr>
                <a:r>
                  <a:rPr lang="en-US" sz="1200" dirty="0">
                    <a:solidFill>
                      <a:srgbClr val="172033"/>
                    </a:solidFill>
                    <a:latin typeface="Aptos"/>
                    <a:ea typeface="Aptos"/>
                    <a:cs typeface="Aptos"/>
                  </a:rPr>
                  <a:t>8. Stop when we have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 dirty="0" smtClean="0">
                            <a:solidFill>
                              <a:srgbClr val="172033"/>
                            </a:solidFill>
                            <a:latin typeface="Cambria Math" panose="02040503050406030204" pitchFamily="18" charset="0"/>
                            <a:ea typeface="Aptos"/>
                            <a:cs typeface="Aptos"/>
                          </a:rPr>
                        </m:ctrlPr>
                      </m:sSubPr>
                      <m:e>
                        <m:r>
                          <a:rPr lang="en-US" sz="1200" i="1" dirty="0" smtClean="0">
                            <a:solidFill>
                              <a:srgbClr val="172033"/>
                            </a:solidFill>
                            <a:latin typeface="Cambria Math" panose="02040503050406030204" pitchFamily="18" charset="0"/>
                            <a:ea typeface="Aptos"/>
                            <a:cs typeface="Aptos"/>
                          </a:rPr>
                          <m:t>𝑁</m:t>
                        </m:r>
                      </m:e>
                      <m:sub>
                        <m:r>
                          <a:rPr lang="en-US" sz="1200" i="1" dirty="0" err="1">
                            <a:solidFill>
                              <a:srgbClr val="172033"/>
                            </a:solidFill>
                            <a:latin typeface="Cambria Math" panose="02040503050406030204" pitchFamily="18" charset="0"/>
                            <a:ea typeface="Aptos"/>
                            <a:cs typeface="Aptos"/>
                          </a:rPr>
                          <m:t>h</m:t>
                        </m:r>
                        <m:r>
                          <a:rPr lang="en-US" sz="1200" i="1" dirty="0" err="1">
                            <a:solidFill>
                              <a:srgbClr val="172033"/>
                            </a:solidFill>
                            <a:latin typeface="Cambria Math" panose="02040503050406030204" pitchFamily="18" charset="0"/>
                            <a:ea typeface="Aptos"/>
                            <a:cs typeface="Aptos"/>
                          </a:rPr>
                          <m:t>𝑖𝑔</m:t>
                        </m:r>
                        <m:r>
                          <a:rPr lang="en-US" sz="1200" i="1" dirty="0" err="1">
                            <a:solidFill>
                              <a:srgbClr val="172033"/>
                            </a:solidFill>
                            <a:latin typeface="Cambria Math" panose="02040503050406030204" pitchFamily="18" charset="0"/>
                            <a:ea typeface="Aptos"/>
                            <a:cs typeface="Aptos"/>
                          </a:rPr>
                          <m:t>h</m:t>
                        </m:r>
                      </m:sub>
                    </m:sSub>
                  </m:oMath>
                </a14:m>
                <a:r>
                  <a:rPr lang="en-US" sz="1200" dirty="0"/>
                  <a:t> </a:t>
                </a:r>
                <a:r>
                  <a:rPr lang="en-US" sz="1200" dirty="0">
                    <a:solidFill>
                      <a:srgbClr val="172033"/>
                    </a:solidFill>
                    <a:latin typeface="Aptos"/>
                    <a:ea typeface="Aptos"/>
                    <a:cs typeface="Aptos"/>
                  </a:rPr>
                  <a:t>images.</a:t>
                </a:r>
              </a:p>
            </p:txBody>
          </p:sp>
        </mc:Choice>
        <mc:Fallback>
          <p:sp>
            <p:nvSpPr>
              <p:cNvPr id="25" name="adec steps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0000" y="2160000"/>
                <a:ext cx="3250000" cy="1442574"/>
              </a:xfrm>
              <a:prstGeom prst="rect">
                <a:avLst/>
              </a:prstGeom>
              <a:blipFill>
                <a:blip r:embed="rId3"/>
                <a:stretch>
                  <a:fillRect l="-2814" t="-5063" b="-506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7" name="formula text"/>
              <p:cNvSpPr txBox="1"/>
              <p:nvPr/>
            </p:nvSpPr>
            <p:spPr>
              <a:xfrm>
                <a:off x="8690000" y="2260000"/>
                <a:ext cx="2520000" cy="99399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0" rtlCol="0" anchor="t">
                <a:spAutoFit/>
              </a:bodyPr>
              <a:lstStyle/>
              <a:p>
                <a:pPr>
                  <a:lnSpc>
                    <a:spcPct val="83000"/>
                  </a:lnSpc>
                </a:pPr>
                <a:r>
                  <a:rPr lang="en-US" sz="760" b="1" dirty="0">
                    <a:solidFill>
                      <a:srgbClr val="526173"/>
                    </a:solidFill>
                    <a:latin typeface="Aptos"/>
                    <a:ea typeface="Aptos"/>
                    <a:cs typeface="Aptos"/>
                  </a:rPr>
                  <a:t>Late retain rule:</a:t>
                </a:r>
                <a:endParaRPr lang="en-US" sz="760" dirty="0"/>
              </a:p>
              <a:p>
                <a:pPr>
                  <a:lnSpc>
                    <a:spcPct val="83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160" b="1" i="1" dirty="0" smtClean="0">
                            <a:solidFill>
                              <a:srgbClr val="172033"/>
                            </a:solidFill>
                            <a:latin typeface="Cambria Math" panose="02040503050406030204" pitchFamily="18" charset="0"/>
                            <a:ea typeface="Aptos"/>
                            <a:cs typeface="Aptos"/>
                          </a:rPr>
                        </m:ctrlPr>
                      </m:sSubPr>
                      <m:e>
                        <m:r>
                          <a:rPr lang="en-US" sz="1160" b="1" i="1" dirty="0" smtClean="0">
                            <a:solidFill>
                              <a:srgbClr val="172033"/>
                            </a:solidFill>
                            <a:latin typeface="Cambria Math" panose="02040503050406030204" pitchFamily="18" charset="0"/>
                            <a:ea typeface="Aptos"/>
                            <a:cs typeface="Aptos"/>
                          </a:rPr>
                          <m:t>𝑺</m:t>
                        </m:r>
                      </m:e>
                      <m:sub>
                        <m:r>
                          <a:rPr lang="en-US" sz="1160" b="1" i="1" dirty="0" smtClean="0">
                            <a:solidFill>
                              <a:srgbClr val="172033"/>
                            </a:solidFill>
                            <a:latin typeface="Cambria Math" panose="02040503050406030204" pitchFamily="18" charset="0"/>
                            <a:ea typeface="Aptos"/>
                            <a:cs typeface="Aptos"/>
                          </a:rPr>
                          <m:t>𝟎</m:t>
                        </m:r>
                        <m:r>
                          <a:rPr lang="en-US" sz="1160" b="1" i="1" dirty="0" smtClean="0">
                            <a:solidFill>
                              <a:srgbClr val="172033"/>
                            </a:solidFill>
                            <a:latin typeface="Cambria Math" panose="02040503050406030204" pitchFamily="18" charset="0"/>
                            <a:ea typeface="Aptos"/>
                            <a:cs typeface="Aptos"/>
                          </a:rPr>
                          <m:t>|</m:t>
                        </m:r>
                        <m:sSub>
                          <m:sSubPr>
                            <m:ctrlPr>
                              <a:rPr lang="en-US" sz="1160" b="1" i="1" dirty="0" smtClean="0">
                                <a:solidFill>
                                  <a:srgbClr val="172033"/>
                                </a:solidFill>
                                <a:latin typeface="Cambria Math" panose="02040503050406030204" pitchFamily="18" charset="0"/>
                                <a:ea typeface="Aptos"/>
                                <a:cs typeface="Aptos"/>
                              </a:rPr>
                            </m:ctrlPr>
                          </m:sSubPr>
                          <m:e>
                            <m:r>
                              <a:rPr lang="en-US" sz="1160" b="1" i="1" dirty="0" smtClean="0">
                                <a:solidFill>
                                  <a:srgbClr val="172033"/>
                                </a:solidFill>
                                <a:latin typeface="Cambria Math" panose="02040503050406030204" pitchFamily="18" charset="0"/>
                                <a:ea typeface="Aptos"/>
                                <a:cs typeface="Aptos"/>
                              </a:rPr>
                              <m:t>𝒕</m:t>
                            </m:r>
                          </m:e>
                          <m:sub>
                            <m:r>
                              <a:rPr lang="en-US" sz="1160" b="1" i="1" dirty="0" smtClean="0">
                                <a:solidFill>
                                  <a:srgbClr val="172033"/>
                                </a:solidFill>
                                <a:latin typeface="Cambria Math" panose="02040503050406030204" pitchFamily="18" charset="0"/>
                                <a:ea typeface="Aptos"/>
                                <a:cs typeface="Aptos"/>
                              </a:rPr>
                              <m:t>𝒍</m:t>
                            </m:r>
                          </m:sub>
                        </m:sSub>
                      </m:sub>
                    </m:sSub>
                    <m:r>
                      <a:rPr lang="en-US" sz="1160" b="1" i="1" dirty="0" smtClean="0">
                        <a:solidFill>
                          <a:srgbClr val="172033"/>
                        </a:solidFill>
                        <a:latin typeface="Cambria Math" panose="02040503050406030204" pitchFamily="18" charset="0"/>
                        <a:ea typeface="Aptos"/>
                        <a:cs typeface="Aptos"/>
                      </a:rPr>
                      <m:t>≥ </m:t>
                    </m:r>
                    <m:sSub>
                      <m:sSubPr>
                        <m:ctrlPr>
                          <a:rPr lang="en-US" sz="1160" b="1" i="1" dirty="0" err="1">
                            <a:solidFill>
                              <a:srgbClr val="172033"/>
                            </a:solidFill>
                            <a:latin typeface="Cambria Math" panose="02040503050406030204" pitchFamily="18" charset="0"/>
                            <a:ea typeface="Aptos"/>
                            <a:cs typeface="Aptos"/>
                          </a:rPr>
                        </m:ctrlPr>
                      </m:sSubPr>
                      <m:e>
                        <m:r>
                          <a:rPr lang="en-US" sz="1160" b="1" i="1" dirty="0" err="1">
                            <a:solidFill>
                              <a:srgbClr val="172033"/>
                            </a:solidFill>
                            <a:latin typeface="Cambria Math" panose="02040503050406030204" pitchFamily="18" charset="0"/>
                            <a:ea typeface="Aptos"/>
                            <a:cs typeface="Aptos"/>
                          </a:rPr>
                          <m:t>𝑺</m:t>
                        </m:r>
                      </m:e>
                      <m:sub>
                        <m:r>
                          <a:rPr lang="en-US" sz="1160" b="1" i="1" dirty="0" err="1">
                            <a:solidFill>
                              <a:srgbClr val="172033"/>
                            </a:solidFill>
                            <a:latin typeface="Cambria Math" panose="02040503050406030204" pitchFamily="18" charset="0"/>
                            <a:ea typeface="Aptos"/>
                            <a:cs typeface="Aptos"/>
                          </a:rPr>
                          <m:t>𝒓𝒕</m:t>
                        </m:r>
                      </m:sub>
                    </m:sSub>
                    <m:r>
                      <a:rPr lang="en-US" sz="1160" b="1" i="1" dirty="0">
                        <a:solidFill>
                          <a:srgbClr val="172033"/>
                        </a:solidFill>
                        <a:latin typeface="Cambria Math" panose="02040503050406030204" pitchFamily="18" charset="0"/>
                        <a:ea typeface="Aptos"/>
                        <a:cs typeface="Aptos"/>
                      </a:rPr>
                      <m:t>− </m:t>
                    </m:r>
                    <m:r>
                      <a:rPr lang="en-US" sz="1160" b="1" i="1" dirty="0" smtClean="0">
                        <a:solidFill>
                          <a:srgbClr val="172033"/>
                        </a:solidFill>
                        <a:latin typeface="Cambria Math" panose="02040503050406030204" pitchFamily="18" charset="0"/>
                        <a:ea typeface="Aptos"/>
                        <a:cs typeface="Aptos"/>
                      </a:rPr>
                      <m:t>𝜹</m:t>
                    </m:r>
                  </m:oMath>
                </a14:m>
              </a:p>
              <a:p>
                <a:pPr>
                  <a:lnSpc>
                    <a:spcPct val="83000"/>
                  </a:lnSpc>
                </a:pPr>
                <a:r>
                  <a:rPr lang="en-US" sz="760" b="1" dirty="0">
                    <a:solidFill>
                      <a:srgbClr val="526173"/>
                    </a:solidFill>
                    <a:latin typeface="Aptos"/>
                    <a:ea typeface="Aptos"/>
                    <a:cs typeface="Aptos"/>
                  </a:rPr>
                  <a:t>Update:</a:t>
                </a:r>
              </a:p>
              <a:p>
                <a:pPr>
                  <a:lnSpc>
                    <a:spcPct val="83000"/>
                  </a:lnSpc>
                </a:pPr>
                <a:endParaRPr lang="en-US" sz="760" dirty="0"/>
              </a:p>
              <a:p>
                <a:pPr>
                  <a:lnSpc>
                    <a:spcPct val="83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100" b="1" i="1" dirty="0" smtClean="0">
                              <a:solidFill>
                                <a:srgbClr val="172033"/>
                              </a:solidFill>
                              <a:latin typeface="Cambria Math" panose="02040503050406030204" pitchFamily="18" charset="0"/>
                              <a:ea typeface="Aptos"/>
                              <a:cs typeface="Aptos"/>
                            </a:rPr>
                          </m:ctrlPr>
                        </m:sSubPr>
                        <m:e>
                          <m:r>
                            <a:rPr lang="en-US" sz="1100" b="1" i="1" dirty="0" smtClean="0">
                              <a:solidFill>
                                <a:srgbClr val="172033"/>
                              </a:solidFill>
                              <a:latin typeface="Cambria Math" panose="02040503050406030204" pitchFamily="18" charset="0"/>
                              <a:ea typeface="Aptos"/>
                              <a:cs typeface="Aptos"/>
                            </a:rPr>
                            <m:t>𝑺</m:t>
                          </m:r>
                        </m:e>
                        <m:sub>
                          <m:r>
                            <a:rPr lang="en-US" sz="1100" b="1" i="1" dirty="0" smtClean="0">
                              <a:solidFill>
                                <a:srgbClr val="172033"/>
                              </a:solidFill>
                              <a:latin typeface="Cambria Math" panose="02040503050406030204" pitchFamily="18" charset="0"/>
                              <a:ea typeface="Aptos"/>
                              <a:cs typeface="Aptos"/>
                            </a:rPr>
                            <m:t>𝒓𝒕</m:t>
                          </m:r>
                        </m:sub>
                      </m:sSub>
                      <m:r>
                        <a:rPr lang="en-US" sz="1100" b="1" i="1" dirty="0">
                          <a:solidFill>
                            <a:srgbClr val="172033"/>
                          </a:solidFill>
                          <a:latin typeface="Cambria Math" panose="02040503050406030204" pitchFamily="18" charset="0"/>
                          <a:ea typeface="Aptos"/>
                          <a:cs typeface="Aptos"/>
                        </a:rPr>
                        <m:t>←</m:t>
                      </m:r>
                      <m:func>
                        <m:funcPr>
                          <m:ctrlPr>
                            <a:rPr lang="en-US" sz="1100" b="1" i="1" dirty="0">
                              <a:solidFill>
                                <a:srgbClr val="172033"/>
                              </a:solidFill>
                              <a:latin typeface="Cambria Math" panose="02040503050406030204" pitchFamily="18" charset="0"/>
                              <a:ea typeface="Aptos"/>
                              <a:cs typeface="Aptos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100" b="0" i="0" dirty="0">
                              <a:solidFill>
                                <a:srgbClr val="172033"/>
                              </a:solidFill>
                              <a:latin typeface="Cambria Math" panose="02040503050406030204" pitchFamily="18" charset="0"/>
                              <a:ea typeface="Aptos"/>
                              <a:cs typeface="Aptos"/>
                            </a:rPr>
                            <m:t>max</m:t>
                          </m:r>
                        </m:fName>
                        <m:e>
                          <m:d>
                            <m:dPr>
                              <m:ctrlPr>
                                <a:rPr lang="en-US" sz="1100" b="1" i="1" dirty="0">
                                  <a:solidFill>
                                    <a:srgbClr val="172033"/>
                                  </a:solidFill>
                                  <a:latin typeface="Cambria Math" panose="02040503050406030204" pitchFamily="18" charset="0"/>
                                  <a:ea typeface="Aptos"/>
                                  <a:cs typeface="Aptos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100" b="1" i="1" dirty="0" err="1">
                                      <a:solidFill>
                                        <a:srgbClr val="172033"/>
                                      </a:solidFill>
                                      <a:latin typeface="Cambria Math" panose="02040503050406030204" pitchFamily="18" charset="0"/>
                                      <a:ea typeface="Aptos"/>
                                      <a:cs typeface="Aptos"/>
                                    </a:rPr>
                                  </m:ctrlPr>
                                </m:sSubPr>
                                <m:e>
                                  <m:r>
                                    <a:rPr lang="en-US" sz="1100" b="1" i="1" dirty="0" err="1">
                                      <a:solidFill>
                                        <a:srgbClr val="172033"/>
                                      </a:solidFill>
                                      <a:latin typeface="Cambria Math" panose="02040503050406030204" pitchFamily="18" charset="0"/>
                                      <a:ea typeface="Aptos"/>
                                      <a:cs typeface="Aptos"/>
                                    </a:rPr>
                                    <m:t>𝑺</m:t>
                                  </m:r>
                                </m:e>
                                <m:sub>
                                  <m:r>
                                    <a:rPr lang="en-US" sz="1100" b="1" i="1" dirty="0" err="1">
                                      <a:solidFill>
                                        <a:srgbClr val="172033"/>
                                      </a:solidFill>
                                      <a:latin typeface="Cambria Math" panose="02040503050406030204" pitchFamily="18" charset="0"/>
                                      <a:ea typeface="Aptos"/>
                                      <a:cs typeface="Aptos"/>
                                    </a:rPr>
                                    <m:t>𝒓𝒕</m:t>
                                  </m:r>
                                </m:sub>
                              </m:sSub>
                              <m:r>
                                <a:rPr lang="en-US" sz="1100" b="1" i="1" dirty="0">
                                  <a:solidFill>
                                    <a:srgbClr val="172033"/>
                                  </a:solidFill>
                                  <a:latin typeface="Cambria Math" panose="02040503050406030204" pitchFamily="18" charset="0"/>
                                  <a:ea typeface="Aptos"/>
                                  <a:cs typeface="Aptos"/>
                                </a:rPr>
                                <m:t>, </m:t>
                              </m:r>
                              <m:sSub>
                                <m:sSubPr>
                                  <m:ctrlPr>
                                    <a:rPr lang="en-US" sz="1100" b="1" i="1" dirty="0">
                                      <a:solidFill>
                                        <a:srgbClr val="172033"/>
                                      </a:solidFill>
                                      <a:latin typeface="Cambria Math" panose="02040503050406030204" pitchFamily="18" charset="0"/>
                                      <a:ea typeface="Aptos"/>
                                      <a:cs typeface="Aptos"/>
                                    </a:rPr>
                                  </m:ctrlPr>
                                </m:sSubPr>
                                <m:e>
                                  <m:r>
                                    <a:rPr lang="en-US" sz="1100" b="1" i="1" dirty="0">
                                      <a:solidFill>
                                        <a:srgbClr val="172033"/>
                                      </a:solidFill>
                                      <a:latin typeface="Cambria Math" panose="02040503050406030204" pitchFamily="18" charset="0"/>
                                      <a:ea typeface="Aptos"/>
                                      <a:cs typeface="Aptos"/>
                                    </a:rPr>
                                    <m:t>𝑺</m:t>
                                  </m:r>
                                </m:e>
                                <m:sub>
                                  <m:r>
                                    <a:rPr lang="en-US" sz="1100" b="1" i="1" dirty="0">
                                      <a:solidFill>
                                        <a:srgbClr val="172033"/>
                                      </a:solidFill>
                                      <a:latin typeface="Cambria Math" panose="02040503050406030204" pitchFamily="18" charset="0"/>
                                      <a:ea typeface="Aptos"/>
                                      <a:cs typeface="Aptos"/>
                                    </a:rPr>
                                    <m:t>𝟎</m:t>
                                  </m:r>
                                  <m:r>
                                    <a:rPr lang="en-US" sz="1100" b="1" i="1" dirty="0">
                                      <a:solidFill>
                                        <a:srgbClr val="172033"/>
                                      </a:solidFill>
                                      <a:latin typeface="Cambria Math" panose="02040503050406030204" pitchFamily="18" charset="0"/>
                                      <a:ea typeface="Aptos"/>
                                      <a:cs typeface="Aptos"/>
                                    </a:rPr>
                                    <m:t>|</m:t>
                                  </m:r>
                                  <m:sSub>
                                    <m:sSubPr>
                                      <m:ctrlPr>
                                        <a:rPr lang="en-US" sz="1100" b="1" i="1" dirty="0">
                                          <a:solidFill>
                                            <a:srgbClr val="172033"/>
                                          </a:solidFill>
                                          <a:latin typeface="Cambria Math" panose="02040503050406030204" pitchFamily="18" charset="0"/>
                                          <a:ea typeface="Aptos"/>
                                          <a:cs typeface="Apto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100" b="1" i="1" dirty="0">
                                          <a:solidFill>
                                            <a:srgbClr val="172033"/>
                                          </a:solidFill>
                                          <a:latin typeface="Cambria Math" panose="02040503050406030204" pitchFamily="18" charset="0"/>
                                          <a:ea typeface="Aptos"/>
                                          <a:cs typeface="Aptos"/>
                                        </a:rPr>
                                        <m:t>𝒕</m:t>
                                      </m:r>
                                    </m:e>
                                    <m:sub>
                                      <m:r>
                                        <a:rPr lang="en-US" sz="1100" b="1" i="1" dirty="0">
                                          <a:solidFill>
                                            <a:srgbClr val="172033"/>
                                          </a:solidFill>
                                          <a:latin typeface="Cambria Math" panose="02040503050406030204" pitchFamily="18" charset="0"/>
                                          <a:ea typeface="Aptos"/>
                                          <a:cs typeface="Aptos"/>
                                        </a:rPr>
                                        <m:t>𝒍</m:t>
                                      </m:r>
                                    </m:sub>
                                  </m:sSub>
                                </m:sub>
                              </m:sSub>
                            </m:e>
                          </m:d>
                        </m:e>
                      </m:func>
                    </m:oMath>
                  </m:oMathPara>
                </a14:m>
              </a:p>
              <a:p>
                <a:pPr>
                  <a:lnSpc>
                    <a:spcPct val="83000"/>
                  </a:lnSpc>
                </a:pPr>
                <a:endParaRPr lang="en-US" sz="1000" dirty="0"/>
              </a:p>
              <a:p>
                <a:pPr>
                  <a:lnSpc>
                    <a:spcPct val="83000"/>
                  </a:lnSpc>
                </a:pPr>
                <a:r>
                  <a:rPr lang="en-US" sz="760" b="1" dirty="0">
                    <a:solidFill>
                      <a:srgbClr val="526173"/>
                    </a:solidFill>
                    <a:latin typeface="Aptos"/>
                    <a:ea typeface="Aptos"/>
                    <a:cs typeface="Aptos"/>
                  </a:rPr>
                  <a:t>Final scoring:</a:t>
                </a:r>
                <a:endParaRPr lang="en-US" sz="760" dirty="0"/>
              </a:p>
              <a:p>
                <a:pPr>
                  <a:lnSpc>
                    <a:spcPct val="83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00" b="1" i="1" dirty="0" smtClean="0">
                          <a:solidFill>
                            <a:srgbClr val="172033"/>
                          </a:solidFill>
                          <a:latin typeface="Cambria Math" panose="02040503050406030204" pitchFamily="18" charset="0"/>
                          <a:ea typeface="Aptos"/>
                          <a:cs typeface="Aptos"/>
                        </a:rPr>
                        <m:t>𝑺</m:t>
                      </m:r>
                      <m:r>
                        <a:rPr lang="en-US" sz="1100" b="1" i="1" dirty="0" smtClean="0">
                          <a:solidFill>
                            <a:srgbClr val="172033"/>
                          </a:solidFill>
                          <a:latin typeface="Cambria Math" panose="02040503050406030204" pitchFamily="18" charset="0"/>
                          <a:ea typeface="Aptos"/>
                          <a:cs typeface="Aptos"/>
                        </a:rPr>
                        <m:t> ← </m:t>
                      </m:r>
                      <m:r>
                        <a:rPr lang="en-US" sz="1100" b="1" i="1" dirty="0" smtClean="0">
                          <a:solidFill>
                            <a:srgbClr val="172033"/>
                          </a:solidFill>
                          <a:latin typeface="Cambria Math" panose="02040503050406030204" pitchFamily="18" charset="0"/>
                          <a:ea typeface="Aptos"/>
                          <a:cs typeface="Aptos"/>
                        </a:rPr>
                        <m:t>𝑺</m:t>
                      </m:r>
                      <m:r>
                        <a:rPr lang="en-US" sz="1100" b="1" i="1" dirty="0" smtClean="0">
                          <a:solidFill>
                            <a:srgbClr val="172033"/>
                          </a:solidFill>
                          <a:latin typeface="Cambria Math" panose="02040503050406030204" pitchFamily="18" charset="0"/>
                          <a:ea typeface="Aptos"/>
                          <a:cs typeface="Aptos"/>
                        </a:rPr>
                        <m:t> + </m:t>
                      </m:r>
                      <m:sSub>
                        <m:sSubPr>
                          <m:ctrlPr>
                            <a:rPr lang="en-US" sz="1100" b="1" i="1" dirty="0" err="1">
                              <a:solidFill>
                                <a:srgbClr val="172033"/>
                              </a:solidFill>
                              <a:latin typeface="Cambria Math" panose="02040503050406030204" pitchFamily="18" charset="0"/>
                              <a:ea typeface="Aptos"/>
                              <a:cs typeface="Aptos"/>
                            </a:rPr>
                          </m:ctrlPr>
                        </m:sSubPr>
                        <m:e>
                          <m:r>
                            <a:rPr lang="en-US" sz="1100" b="1" i="1" dirty="0" err="1">
                              <a:solidFill>
                                <a:srgbClr val="172033"/>
                              </a:solidFill>
                              <a:latin typeface="Cambria Math" panose="02040503050406030204" pitchFamily="18" charset="0"/>
                              <a:ea typeface="Aptos"/>
                              <a:cs typeface="Aptos"/>
                            </a:rPr>
                            <m:t>𝑺</m:t>
                          </m:r>
                        </m:e>
                        <m:sub>
                          <m:r>
                            <a:rPr lang="en-US" sz="1100" b="1" i="1" dirty="0" err="1" smtClean="0">
                              <a:solidFill>
                                <a:srgbClr val="172033"/>
                              </a:solidFill>
                              <a:latin typeface="Cambria Math" panose="02040503050406030204" pitchFamily="18" charset="0"/>
                              <a:ea typeface="Aptos"/>
                              <a:cs typeface="Aptos"/>
                            </a:rPr>
                            <m:t>𝒔𝒑𝒆𝒄</m:t>
                          </m:r>
                        </m:sub>
                      </m:sSub>
                    </m:oMath>
                  </m:oMathPara>
                </a14:m>
              </a:p>
            </p:txBody>
          </p:sp>
        </mc:Choice>
        <mc:Fallback>
          <p:sp>
            <p:nvSpPr>
              <p:cNvPr id="27" name="formula text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90000" y="2260000"/>
                <a:ext cx="2520000" cy="993990"/>
              </a:xfrm>
              <a:prstGeom prst="rect">
                <a:avLst/>
              </a:prstGeom>
              <a:blipFill>
                <a:blip r:embed="rId4"/>
                <a:stretch>
                  <a:fillRect l="-2421" t="-4908" b="-674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defaults callout"/>
          <p:cNvSpPr/>
          <p:nvPr/>
        </p:nvSpPr>
        <p:spPr>
          <a:xfrm>
            <a:off x="550000" y="4806490"/>
            <a:ext cx="11100000" cy="470000"/>
          </a:xfrm>
          <a:prstGeom prst="rect">
            <a:avLst/>
          </a:prstGeom>
          <a:solidFill>
            <a:srgbClr val="F3F7FC"/>
          </a:solidFill>
          <a:ln w="10000">
            <a:solidFill>
              <a:srgbClr val="D6E0EE"/>
            </a:solidFill>
          </a:ln>
        </p:spPr>
        <p:txBody>
          <a:bodyPr/>
          <a:lstStyle/>
          <a:p>
            <a:endParaRPr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1" name="defaults text"/>
              <p:cNvSpPr txBox="1"/>
              <p:nvPr/>
            </p:nvSpPr>
            <p:spPr>
              <a:xfrm>
                <a:off x="780000" y="4931490"/>
                <a:ext cx="10600000" cy="13221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0" rtlCol="0" anchor="t">
                <a:spAutoFit/>
              </a:bodyPr>
              <a:lstStyle/>
              <a:p>
                <a:pPr>
                  <a:lnSpc>
                    <a:spcPct val="83000"/>
                  </a:lnSpc>
                </a:pPr>
                <a:r>
                  <a:rPr lang="en-US" sz="900" b="1" dirty="0">
                    <a:solidFill>
                      <a:srgbClr val="172033"/>
                    </a:solidFill>
                    <a:ea typeface="Aptos"/>
                    <a:cs typeface="Aptos"/>
                  </a:rPr>
                  <a:t> </a:t>
                </a:r>
                <a14:m>
                  <m:oMath xmlns:m="http://schemas.openxmlformats.org/officeDocument/2006/math">
                    <m:r>
                      <a:rPr lang="en-US" sz="900" b="1" i="1" dirty="0" smtClean="0">
                        <a:solidFill>
                          <a:srgbClr val="172033"/>
                        </a:solidFill>
                        <a:latin typeface="Cambria Math" panose="02040503050406030204" pitchFamily="18" charset="0"/>
                        <a:ea typeface="Aptos"/>
                        <a:cs typeface="Aptos"/>
                      </a:rPr>
                      <m:t>  </m:t>
                    </m:r>
                    <m:sSub>
                      <m:sSubPr>
                        <m:ctrlPr>
                          <a:rPr lang="en-US" sz="900" b="1" i="1" dirty="0" smtClean="0">
                            <a:solidFill>
                              <a:srgbClr val="172033"/>
                            </a:solidFill>
                            <a:latin typeface="Cambria Math" panose="02040503050406030204" pitchFamily="18" charset="0"/>
                            <a:ea typeface="Aptos"/>
                            <a:cs typeface="Aptos"/>
                          </a:rPr>
                        </m:ctrlPr>
                      </m:sSubPr>
                      <m:e>
                        <m:r>
                          <a:rPr lang="en-US" sz="900" b="1" i="1" dirty="0" smtClean="0">
                            <a:solidFill>
                              <a:srgbClr val="172033"/>
                            </a:solidFill>
                            <a:latin typeface="Cambria Math" panose="02040503050406030204" pitchFamily="18" charset="0"/>
                            <a:ea typeface="Aptos"/>
                            <a:cs typeface="Aptos"/>
                          </a:rPr>
                          <m:t>𝑵</m:t>
                        </m:r>
                      </m:e>
                      <m:sub>
                        <m:r>
                          <a:rPr lang="en-US" sz="900" b="1" i="1" dirty="0" err="1">
                            <a:solidFill>
                              <a:srgbClr val="172033"/>
                            </a:solidFill>
                            <a:latin typeface="Cambria Math" panose="02040503050406030204" pitchFamily="18" charset="0"/>
                            <a:ea typeface="Aptos"/>
                            <a:cs typeface="Aptos"/>
                          </a:rPr>
                          <m:t>𝒉𝒊𝒈𝒉</m:t>
                        </m:r>
                      </m:sub>
                    </m:sSub>
                    <m:r>
                      <a:rPr lang="en-US" sz="900" b="1" i="1" dirty="0">
                        <a:solidFill>
                          <a:srgbClr val="172033"/>
                        </a:solidFill>
                        <a:latin typeface="Cambria Math" panose="02040503050406030204" pitchFamily="18" charset="0"/>
                        <a:ea typeface="Aptos"/>
                        <a:cs typeface="Aptos"/>
                      </a:rPr>
                      <m:t>=</m:t>
                    </m:r>
                    <m:r>
                      <a:rPr lang="en-US" sz="900" b="1" i="1" dirty="0" smtClean="0">
                        <a:solidFill>
                          <a:srgbClr val="172033"/>
                        </a:solidFill>
                        <a:latin typeface="Cambria Math" panose="02040503050406030204" pitchFamily="18" charset="0"/>
                        <a:ea typeface="Aptos"/>
                        <a:cs typeface="Aptos"/>
                      </a:rPr>
                      <m:t>𝟒</m:t>
                    </m:r>
                  </m:oMath>
                </a14:m>
              </a:p>
            </p:txBody>
          </p:sp>
        </mc:Choice>
        <mc:Fallback>
          <p:sp>
            <p:nvSpPr>
              <p:cNvPr id="31" name="defaults text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0000" y="4931490"/>
                <a:ext cx="10600000" cy="132216"/>
              </a:xfrm>
              <a:prstGeom prst="rect">
                <a:avLst/>
              </a:prstGeom>
              <a:blipFill>
                <a:blip r:embed="rId5"/>
                <a:stretch>
                  <a:fillRect t="-45455" b="-4090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speaker note"/>
          <p:cNvSpPr txBox="1"/>
          <p:nvPr/>
        </p:nvSpPr>
        <p:spPr>
          <a:xfrm>
            <a:off x="730000" y="5880000"/>
            <a:ext cx="10800000" cy="3100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83000"/>
              </a:lnSpc>
            </a:pPr>
            <a:r>
              <a:rPr lang="en-US" sz="760">
                <a:solidFill>
                  <a:srgbClr val="6B778C"/>
                </a:solidFill>
                <a:latin typeface="Aptos"/>
                <a:ea typeface="Aptos"/>
                <a:cs typeface="Aptos"/>
              </a:rPr>
              <a:t>Key idea: early stage is breadth-first to avoid losing good candidates; late stage is depth-first because previews are more reliable and many correct edited results are redundant.</a:t>
            </a:r>
            <a:endParaRPr lang="en-US" sz="760"/>
          </a:p>
        </p:txBody>
      </p:sp>
      <p:sp>
        <p:nvSpPr>
          <p:cNvPr id="35" name="footer citation"/>
          <p:cNvSpPr txBox="1"/>
          <p:nvPr/>
        </p:nvSpPr>
        <p:spPr>
          <a:xfrm>
            <a:off x="550000" y="6500000"/>
            <a:ext cx="9800000" cy="1700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83000"/>
              </a:lnSpc>
            </a:pPr>
            <a:r>
              <a:rPr lang="en-US" sz="620">
                <a:solidFill>
                  <a:srgbClr val="6B778C"/>
                </a:solidFill>
                <a:latin typeface="Aptos"/>
                <a:ea typeface="Aptos"/>
                <a:cs typeface="Aptos"/>
              </a:rPr>
              <a:t>Qu et al., From Scale to Speed: Adaptive Test-Time Scaling for Image Editing, arXiv 2026</a:t>
            </a:r>
            <a:endParaRPr lang="en-US" sz="620"/>
          </a:p>
        </p:txBody>
      </p:sp>
      <p:sp>
        <p:nvSpPr>
          <p:cNvPr id="36" name="slide number"/>
          <p:cNvSpPr txBox="1"/>
          <p:nvPr/>
        </p:nvSpPr>
        <p:spPr>
          <a:xfrm>
            <a:off x="11490000" y="6490000"/>
            <a:ext cx="260000" cy="1800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83000"/>
              </a:lnSpc>
            </a:pPr>
            <a:r>
              <a:rPr lang="en-US" sz="650">
                <a:solidFill>
                  <a:srgbClr val="6B778C"/>
                </a:solidFill>
                <a:latin typeface="Aptos"/>
                <a:ea typeface="Aptos"/>
                <a:cs typeface="Aptos"/>
              </a:rPr>
              <a:t>25</a:t>
            </a:r>
            <a:endParaRPr lang="en-US" sz="650"/>
          </a:p>
        </p:txBody>
      </p:sp>
    </p:spTree>
    <p:extLst>
      <p:ext uri="{BB962C8B-B14F-4D97-AF65-F5344CB8AC3E}">
        <p14:creationId xmlns:p14="http://schemas.microsoft.com/office/powerpoint/2010/main" val="8767937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90F41AE9-A24B-4CCF-833A-A9A33810EEB1}"/>
              </a:ext>
            </a:extLst>
          </p:cNvPr>
          <p:cNvSpPr>
            <a:spLocks noGrp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AFBFD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9B5167F-B20E-4B36-A5D4-F736A8FDB5B0}"/>
              </a:ext>
            </a:extLst>
          </p:cNvPr>
          <p:cNvSpPr>
            <a:spLocks noGrp="1"/>
          </p:cNvSpPr>
          <p:nvPr/>
        </p:nvSpPr>
        <p:spPr>
          <a:xfrm>
            <a:off x="0" y="0"/>
            <a:ext cx="12192000" cy="76200"/>
          </a:xfrm>
          <a:prstGeom prst="rect">
            <a:avLst/>
          </a:prstGeom>
          <a:solidFill>
            <a:srgbClr val="2F6FDB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EDD08EC-ED9C-49A4-B0F2-F048C97CD16E}"/>
              </a:ext>
            </a:extLst>
          </p:cNvPr>
          <p:cNvSpPr>
            <a:spLocks noGrp="1"/>
          </p:cNvSpPr>
          <p:nvPr/>
        </p:nvSpPr>
        <p:spPr>
          <a:xfrm>
            <a:off x="552450" y="228600"/>
            <a:ext cx="2000250" cy="1905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900" b="1">
                <a:solidFill>
                  <a:srgbClr val="2F6FDB"/>
                </a:solidFill>
                <a:latin typeface="Aptos"/>
                <a:ea typeface="Aptos"/>
                <a:cs typeface="Aptos"/>
              </a:defRPr>
            </a:pPr>
            <a:r>
              <a:rPr sz="900" b="1">
                <a:solidFill>
                  <a:srgbClr val="2F6FDB"/>
                </a:solidFill>
                <a:latin typeface="Aptos"/>
                <a:ea typeface="Aptos"/>
                <a:cs typeface="Aptos"/>
              </a:rPr>
              <a:t>SPECIFIC VERIFIER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A342A59-5CBD-4682-8E6D-AC811F0130FF}"/>
              </a:ext>
            </a:extLst>
          </p:cNvPr>
          <p:cNvSpPr>
            <a:spLocks noGrp="1"/>
          </p:cNvSpPr>
          <p:nvPr/>
        </p:nvSpPr>
        <p:spPr>
          <a:xfrm>
            <a:off x="552450" y="457200"/>
            <a:ext cx="9429750" cy="5524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2250" b="1">
                <a:solidFill>
                  <a:srgbClr val="172033"/>
                </a:solidFill>
                <a:latin typeface="Aptos Display"/>
                <a:ea typeface="Aptos Display"/>
                <a:cs typeface="Aptos Display"/>
              </a:defRPr>
            </a:pPr>
            <a:r>
              <a:rPr sz="2250" b="1">
                <a:solidFill>
                  <a:srgbClr val="172033"/>
                </a:solidFill>
                <a:latin typeface="Aptos Display"/>
                <a:ea typeface="Aptos Display"/>
                <a:cs typeface="Aptos Display"/>
              </a:rPr>
              <a:t>Instance-specific yes/no questions expose subtle edit failures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F53A1D7-9739-4B99-889A-4F657B6414AE}"/>
              </a:ext>
            </a:extLst>
          </p:cNvPr>
          <p:cNvSpPr>
            <a:spLocks noGrp="1"/>
          </p:cNvSpPr>
          <p:nvPr/>
        </p:nvSpPr>
        <p:spPr>
          <a:xfrm>
            <a:off x="552450" y="6515100"/>
            <a:ext cx="7905750" cy="1714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788" b="0">
                <a:solidFill>
                  <a:srgbClr val="7A8494"/>
                </a:solidFill>
                <a:latin typeface="Aptos"/>
                <a:ea typeface="Aptos"/>
                <a:cs typeface="Aptos"/>
              </a:defRPr>
            </a:pPr>
            <a:r>
              <a:rPr sz="788" b="0">
                <a:solidFill>
                  <a:srgbClr val="7A8494"/>
                </a:solidFill>
                <a:latin typeface="Aptos"/>
                <a:ea typeface="Aptos"/>
                <a:cs typeface="Aptos"/>
              </a:rPr>
              <a:t>Xiangyan Qu et al., From Scale to Speed: Adaptive Test-Time Scaling for Image Editing, arXiv 2026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B642A35-EAB9-4BC1-8D9B-D45A289341BB}"/>
              </a:ext>
            </a:extLst>
          </p:cNvPr>
          <p:cNvSpPr>
            <a:spLocks noGrp="1"/>
          </p:cNvSpPr>
          <p:nvPr/>
        </p:nvSpPr>
        <p:spPr>
          <a:xfrm>
            <a:off x="11049000" y="6515100"/>
            <a:ext cx="609600" cy="1714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r">
              <a:defRPr sz="788" b="0">
                <a:solidFill>
                  <a:srgbClr val="7A8494"/>
                </a:solidFill>
                <a:latin typeface="Aptos"/>
                <a:ea typeface="Aptos"/>
                <a:cs typeface="Aptos"/>
              </a:defRPr>
            </a:pPr>
            <a:r>
              <a:rPr sz="788" b="0">
                <a:solidFill>
                  <a:srgbClr val="7A8494"/>
                </a:solidFill>
                <a:latin typeface="Aptos"/>
                <a:ea typeface="Aptos"/>
                <a:cs typeface="Aptos"/>
              </a:rPr>
              <a:t>26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A741106-6493-4D05-87A1-8B41B72C525F}"/>
              </a:ext>
            </a:extLst>
          </p:cNvPr>
          <p:cNvSpPr>
            <a:spLocks noGrp="1"/>
          </p:cNvSpPr>
          <p:nvPr/>
        </p:nvSpPr>
        <p:spPr>
          <a:xfrm>
            <a:off x="7810500" y="1771650"/>
            <a:ext cx="95250" cy="95250"/>
          </a:xfrm>
          <a:prstGeom prst="ellipse">
            <a:avLst/>
          </a:prstGeom>
          <a:solidFill>
            <a:srgbClr val="2F6FDB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6622F9C-7A88-46D8-9714-52058CD898DA}"/>
              </a:ext>
            </a:extLst>
          </p:cNvPr>
          <p:cNvSpPr>
            <a:spLocks noGrp="1"/>
          </p:cNvSpPr>
          <p:nvPr/>
        </p:nvSpPr>
        <p:spPr>
          <a:xfrm>
            <a:off x="8039100" y="1695450"/>
            <a:ext cx="3200400" cy="8001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1350" b="0">
                <a:solidFill>
                  <a:srgbClr val="172033"/>
                </a:solidFill>
                <a:latin typeface="Aptos"/>
                <a:ea typeface="Aptos"/>
                <a:cs typeface="Aptos"/>
              </a:defRPr>
            </a:pPr>
            <a:r>
              <a:rPr sz="1350" b="0">
                <a:solidFill>
                  <a:srgbClr val="172033"/>
                </a:solidFill>
                <a:latin typeface="Aptos"/>
                <a:ea typeface="Aptos"/>
                <a:cs typeface="Aptos"/>
              </a:rPr>
              <a:t>MLLM first generates five edit-specific verification questions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B1B11C8C-A112-42F4-8C31-EDDA2351523C}"/>
              </a:ext>
            </a:extLst>
          </p:cNvPr>
          <p:cNvSpPr>
            <a:spLocks noGrp="1"/>
          </p:cNvSpPr>
          <p:nvPr/>
        </p:nvSpPr>
        <p:spPr>
          <a:xfrm>
            <a:off x="7810500" y="2609850"/>
            <a:ext cx="95250" cy="95250"/>
          </a:xfrm>
          <a:prstGeom prst="ellipse">
            <a:avLst/>
          </a:prstGeom>
          <a:solidFill>
            <a:srgbClr val="2F6FDB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AB563B1-6F98-4CE2-97D7-DC5CA86AF2B0}"/>
              </a:ext>
            </a:extLst>
          </p:cNvPr>
          <p:cNvSpPr>
            <a:spLocks noGrp="1"/>
          </p:cNvSpPr>
          <p:nvPr/>
        </p:nvSpPr>
        <p:spPr>
          <a:xfrm>
            <a:off x="8039100" y="2533650"/>
            <a:ext cx="3200400" cy="8001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1350" b="0">
                <a:solidFill>
                  <a:srgbClr val="172033"/>
                </a:solidFill>
                <a:latin typeface="Aptos"/>
                <a:ea typeface="Aptos"/>
                <a:cs typeface="Aptos"/>
              </a:defRPr>
            </a:pPr>
            <a:r>
              <a:rPr sz="1350" b="0">
                <a:solidFill>
                  <a:srgbClr val="172033"/>
                </a:solidFill>
                <a:latin typeface="Aptos"/>
                <a:ea typeface="Aptos"/>
                <a:cs typeface="Aptos"/>
              </a:rPr>
              <a:t>MLLM then answers yes/no for each candidate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B391035-33E2-4F5C-B964-A9D529A99339}"/>
              </a:ext>
            </a:extLst>
          </p:cNvPr>
          <p:cNvSpPr>
            <a:spLocks noGrp="1"/>
          </p:cNvSpPr>
          <p:nvPr/>
        </p:nvSpPr>
        <p:spPr>
          <a:xfrm>
            <a:off x="7810500" y="3448050"/>
            <a:ext cx="95250" cy="95250"/>
          </a:xfrm>
          <a:prstGeom prst="ellipse">
            <a:avLst/>
          </a:prstGeom>
          <a:solidFill>
            <a:srgbClr val="2F6FDB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4B292AD-5F59-411D-B9B4-61441ECD2961}"/>
              </a:ext>
            </a:extLst>
          </p:cNvPr>
          <p:cNvSpPr>
            <a:spLocks noGrp="1"/>
          </p:cNvSpPr>
          <p:nvPr/>
        </p:nvSpPr>
        <p:spPr>
          <a:xfrm>
            <a:off x="8039100" y="3371850"/>
            <a:ext cx="3200400" cy="8001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1350" b="0">
                <a:solidFill>
                  <a:srgbClr val="172033"/>
                </a:solidFill>
                <a:latin typeface="Aptos"/>
                <a:ea typeface="Aptos"/>
                <a:cs typeface="Aptos"/>
              </a:defRPr>
            </a:pPr>
            <a:r>
              <a:rPr sz="1350" b="0" dirty="0">
                <a:solidFill>
                  <a:srgbClr val="172033"/>
                </a:solidFill>
                <a:latin typeface="Aptos"/>
                <a:ea typeface="Aptos"/>
                <a:cs typeface="Aptos"/>
              </a:rPr>
              <a:t>All-yes candidates count toward opportunistic stopping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612B0350-E453-65EC-30F9-FEA3A7D5CE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363" y="1381125"/>
            <a:ext cx="6581775" cy="3981450"/>
          </a:xfrm>
          <a:prstGeom prst="rect">
            <a:avLst/>
          </a:prstGeom>
        </p:spPr>
      </p:pic>
      <p:sp>
        <p:nvSpPr>
          <p:cNvPr id="28" name="spec callout"/>
          <p:cNvSpPr/>
          <p:nvPr/>
        </p:nvSpPr>
        <p:spPr>
          <a:xfrm>
            <a:off x="7442421" y="4210050"/>
            <a:ext cx="3961973" cy="1114425"/>
          </a:xfrm>
          <a:prstGeom prst="rect">
            <a:avLst/>
          </a:prstGeom>
          <a:solidFill>
            <a:srgbClr val="FFFFFF"/>
          </a:solidFill>
          <a:ln w="9000">
            <a:solidFill>
              <a:srgbClr val="D6E0EE"/>
            </a:solidFill>
          </a:ln>
        </p:spPr>
        <p:txBody>
          <a:bodyPr/>
          <a:lstStyle/>
          <a:p>
            <a:endParaRPr sz="320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9" name="spec text"/>
              <p:cNvSpPr txBox="1"/>
              <p:nvPr/>
            </p:nvSpPr>
            <p:spPr>
              <a:xfrm>
                <a:off x="7668144" y="4486275"/>
                <a:ext cx="3571356" cy="43999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0" rtlCol="0" anchor="t">
                <a:spAutoFit/>
              </a:bodyPr>
              <a:lstStyle/>
              <a:p>
                <a:pPr>
                  <a:lnSpc>
                    <a:spcPct val="83000"/>
                  </a:lnSpc>
                </a:pPr>
                <a:r>
                  <a:rPr lang="en-US" sz="1100" dirty="0">
                    <a:solidFill>
                      <a:srgbClr val="172033"/>
                    </a:solidFill>
                    <a:latin typeface="Aptos"/>
                    <a:ea typeface="Aptos"/>
                    <a:cs typeface="Aptos"/>
                  </a:rPr>
                  <a:t>MLLM generates 5 yes/no questions, then answers them on the final candidate.</a:t>
                </a:r>
                <a:endParaRPr lang="en-US" sz="1100" dirty="0"/>
              </a:p>
              <a:p>
                <a:pPr>
                  <a:lnSpc>
                    <a:spcPct val="83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100" i="1" dirty="0" smtClean="0">
                            <a:solidFill>
                              <a:srgbClr val="172033"/>
                            </a:solidFill>
                            <a:latin typeface="Cambria Math" panose="02040503050406030204" pitchFamily="18" charset="0"/>
                            <a:ea typeface="Aptos"/>
                            <a:cs typeface="Aptos"/>
                          </a:rPr>
                        </m:ctrlPr>
                      </m:sSubPr>
                      <m:e>
                        <m:r>
                          <a:rPr lang="en-US" sz="1100" i="1" dirty="0" smtClean="0">
                            <a:solidFill>
                              <a:srgbClr val="172033"/>
                            </a:solidFill>
                            <a:latin typeface="Cambria Math" panose="02040503050406030204" pitchFamily="18" charset="0"/>
                            <a:ea typeface="Aptos"/>
                            <a:cs typeface="Aptos"/>
                          </a:rPr>
                          <m:t>𝑆</m:t>
                        </m:r>
                      </m:e>
                      <m:sub>
                        <m:r>
                          <a:rPr lang="en-US" sz="1100" i="1" dirty="0" smtClean="0">
                            <a:solidFill>
                              <a:srgbClr val="172033"/>
                            </a:solidFill>
                            <a:latin typeface="Cambria Math" panose="02040503050406030204" pitchFamily="18" charset="0"/>
                            <a:ea typeface="Aptos"/>
                            <a:cs typeface="Aptos"/>
                          </a:rPr>
                          <m:t>𝑠𝑝𝑒𝑐</m:t>
                        </m:r>
                      </m:sub>
                    </m:sSub>
                  </m:oMath>
                </a14:m>
                <a:r>
                  <a:rPr lang="en-US" sz="1100" dirty="0">
                    <a:solidFill>
                      <a:srgbClr val="172033"/>
                    </a:solidFill>
                    <a:latin typeface="Aptos"/>
                    <a:ea typeface="Aptos"/>
                    <a:cs typeface="Aptos"/>
                  </a:rPr>
                  <a:t>= number of yes answers</a:t>
                </a:r>
                <a:endParaRPr lang="en-US" sz="1100" dirty="0"/>
              </a:p>
            </p:txBody>
          </p:sp>
        </mc:Choice>
        <mc:Fallback>
          <p:sp>
            <p:nvSpPr>
              <p:cNvPr id="29" name="spec text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8144" y="4486275"/>
                <a:ext cx="3571356" cy="439992"/>
              </a:xfrm>
              <a:prstGeom prst="rect">
                <a:avLst/>
              </a:prstGeom>
              <a:blipFill>
                <a:blip r:embed="rId4"/>
                <a:stretch>
                  <a:fillRect l="-2560" t="-18056" r="-2901" b="-166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423807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CFD66B17-A1CF-492A-A03E-406C72E92B8B}"/>
              </a:ext>
            </a:extLst>
          </p:cNvPr>
          <p:cNvSpPr>
            <a:spLocks noGrp="1"/>
          </p:cNvSpPr>
          <p:nvPr/>
        </p:nvSpPr>
        <p:spPr>
          <a:xfrm>
            <a:off x="0" y="7951"/>
            <a:ext cx="12192000" cy="6858000"/>
          </a:xfrm>
          <a:prstGeom prst="rect">
            <a:avLst/>
          </a:prstGeom>
          <a:solidFill>
            <a:srgbClr val="FAFBFD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57E6E24-8923-4999-AB4F-3C8AE50A6F13}"/>
              </a:ext>
            </a:extLst>
          </p:cNvPr>
          <p:cNvSpPr>
            <a:spLocks noGrp="1"/>
          </p:cNvSpPr>
          <p:nvPr/>
        </p:nvSpPr>
        <p:spPr>
          <a:xfrm>
            <a:off x="0" y="0"/>
            <a:ext cx="12192000" cy="76200"/>
          </a:xfrm>
          <a:prstGeom prst="rect">
            <a:avLst/>
          </a:prstGeom>
          <a:solidFill>
            <a:srgbClr val="2F6FDB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F1C5A2F-ECF2-48EA-BEAE-1DD74A5E94F9}"/>
              </a:ext>
            </a:extLst>
          </p:cNvPr>
          <p:cNvSpPr>
            <a:spLocks noGrp="1"/>
          </p:cNvSpPr>
          <p:nvPr/>
        </p:nvSpPr>
        <p:spPr>
          <a:xfrm>
            <a:off x="552450" y="228600"/>
            <a:ext cx="2000250" cy="1905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900" b="1">
                <a:solidFill>
                  <a:srgbClr val="2F6FDB"/>
                </a:solidFill>
                <a:latin typeface="Aptos"/>
                <a:ea typeface="Aptos"/>
                <a:cs typeface="Aptos"/>
              </a:defRPr>
            </a:pPr>
            <a:r>
              <a:rPr sz="900" b="1">
                <a:solidFill>
                  <a:srgbClr val="2F6FDB"/>
                </a:solidFill>
                <a:latin typeface="Aptos"/>
                <a:ea typeface="Aptos"/>
                <a:cs typeface="Aptos"/>
              </a:rPr>
              <a:t>MAIN RESULT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0E2796A-AF63-41C9-99EF-F05D03F10E9F}"/>
              </a:ext>
            </a:extLst>
          </p:cNvPr>
          <p:cNvSpPr>
            <a:spLocks noGrp="1"/>
          </p:cNvSpPr>
          <p:nvPr/>
        </p:nvSpPr>
        <p:spPr>
          <a:xfrm>
            <a:off x="552450" y="457200"/>
            <a:ext cx="9670542" cy="5524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2250" b="1">
                <a:solidFill>
                  <a:srgbClr val="172033"/>
                </a:solidFill>
                <a:latin typeface="Aptos Display"/>
                <a:ea typeface="Aptos Display"/>
                <a:cs typeface="Aptos Display"/>
              </a:defRPr>
            </a:pPr>
            <a:r>
              <a:rPr sz="2250" b="1" dirty="0">
                <a:solidFill>
                  <a:srgbClr val="172033"/>
                </a:solidFill>
                <a:latin typeface="Aptos Display"/>
                <a:ea typeface="Aptos Display"/>
                <a:cs typeface="Aptos Display"/>
              </a:rPr>
              <a:t>ADE-</a:t>
            </a:r>
            <a:r>
              <a:rPr sz="2250" b="1" dirty="0" err="1">
                <a:solidFill>
                  <a:srgbClr val="172033"/>
                </a:solidFill>
                <a:latin typeface="Aptos Display"/>
                <a:ea typeface="Aptos Display"/>
                <a:cs typeface="Aptos Display"/>
              </a:rPr>
              <a:t>CoT</a:t>
            </a:r>
            <a:r>
              <a:rPr sz="2250" b="1" dirty="0">
                <a:solidFill>
                  <a:srgbClr val="172033"/>
                </a:solidFill>
                <a:latin typeface="Aptos Display"/>
                <a:ea typeface="Aptos Display"/>
                <a:cs typeface="Aptos Display"/>
              </a:rPr>
              <a:t> preserves or improves quality while cutting compute by more than 2x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A7B7516-07B7-4333-B980-06DE2E7DA43F}"/>
              </a:ext>
            </a:extLst>
          </p:cNvPr>
          <p:cNvSpPr>
            <a:spLocks noGrp="1"/>
          </p:cNvSpPr>
          <p:nvPr/>
        </p:nvSpPr>
        <p:spPr>
          <a:xfrm>
            <a:off x="552450" y="6515100"/>
            <a:ext cx="7905750" cy="1714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788" b="0">
                <a:solidFill>
                  <a:srgbClr val="7A8494"/>
                </a:solidFill>
                <a:latin typeface="Aptos"/>
                <a:ea typeface="Aptos"/>
                <a:cs typeface="Aptos"/>
              </a:defRPr>
            </a:pPr>
            <a:r>
              <a:rPr sz="788" b="0">
                <a:solidFill>
                  <a:srgbClr val="7A8494"/>
                </a:solidFill>
                <a:latin typeface="Aptos"/>
                <a:ea typeface="Aptos"/>
                <a:cs typeface="Aptos"/>
              </a:rPr>
              <a:t>Xiangyan Qu et al., From Scale to Speed: Adaptive Test-Time Scaling for Image Editing, arXiv 2026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A069FA5-4906-4AB7-8015-10923412D6B8}"/>
              </a:ext>
            </a:extLst>
          </p:cNvPr>
          <p:cNvSpPr>
            <a:spLocks noGrp="1"/>
          </p:cNvSpPr>
          <p:nvPr/>
        </p:nvSpPr>
        <p:spPr>
          <a:xfrm>
            <a:off x="11049000" y="6515100"/>
            <a:ext cx="609600" cy="1714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r">
              <a:defRPr sz="788" b="0">
                <a:solidFill>
                  <a:srgbClr val="7A8494"/>
                </a:solidFill>
                <a:latin typeface="Aptos"/>
                <a:ea typeface="Aptos"/>
                <a:cs typeface="Aptos"/>
              </a:defRPr>
            </a:pPr>
            <a:r>
              <a:rPr sz="788" b="0">
                <a:solidFill>
                  <a:srgbClr val="7A8494"/>
                </a:solidFill>
                <a:latin typeface="Aptos"/>
                <a:ea typeface="Aptos"/>
                <a:cs typeface="Aptos"/>
              </a:rPr>
              <a:t>28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FB21E012-3988-B3A2-3AF7-25B1465FC8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4206" y="870519"/>
            <a:ext cx="7509695" cy="354184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EA17224A-95C2-B5B4-6C98-CED585CF5F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534" y="4496662"/>
            <a:ext cx="9820656" cy="1904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04575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2B9E416A-6B2B-4302-9D17-3A56E871F602}"/>
              </a:ext>
            </a:extLst>
          </p:cNvPr>
          <p:cNvSpPr>
            <a:spLocks noGrp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AFBFD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CB7BD80-CF6D-4074-A365-85AE5DD1C08D}"/>
              </a:ext>
            </a:extLst>
          </p:cNvPr>
          <p:cNvSpPr>
            <a:spLocks noGrp="1"/>
          </p:cNvSpPr>
          <p:nvPr/>
        </p:nvSpPr>
        <p:spPr>
          <a:xfrm>
            <a:off x="0" y="0"/>
            <a:ext cx="12192000" cy="76200"/>
          </a:xfrm>
          <a:prstGeom prst="rect">
            <a:avLst/>
          </a:prstGeom>
          <a:solidFill>
            <a:srgbClr val="2F6FDB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D493997-4E1D-4C94-8547-0FA8CF50B600}"/>
              </a:ext>
            </a:extLst>
          </p:cNvPr>
          <p:cNvSpPr>
            <a:spLocks noGrp="1"/>
          </p:cNvSpPr>
          <p:nvPr/>
        </p:nvSpPr>
        <p:spPr>
          <a:xfrm>
            <a:off x="552450" y="228600"/>
            <a:ext cx="2000250" cy="1905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900" b="1">
                <a:solidFill>
                  <a:srgbClr val="2F6FDB"/>
                </a:solidFill>
                <a:latin typeface="Aptos"/>
                <a:ea typeface="Aptos"/>
                <a:cs typeface="Aptos"/>
              </a:defRPr>
            </a:pPr>
            <a:r>
              <a:rPr sz="900" b="1">
                <a:solidFill>
                  <a:srgbClr val="2F6FDB"/>
                </a:solidFill>
                <a:latin typeface="Aptos"/>
                <a:ea typeface="Aptos"/>
                <a:cs typeface="Aptos"/>
              </a:rPr>
              <a:t>ABLATION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0A128D0-9CA1-482A-84DE-80B7C67B42AD}"/>
              </a:ext>
            </a:extLst>
          </p:cNvPr>
          <p:cNvSpPr>
            <a:spLocks noGrp="1"/>
          </p:cNvSpPr>
          <p:nvPr/>
        </p:nvSpPr>
        <p:spPr>
          <a:xfrm>
            <a:off x="552450" y="457200"/>
            <a:ext cx="9429750" cy="5524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2250" b="1">
                <a:solidFill>
                  <a:srgbClr val="172033"/>
                </a:solidFill>
                <a:latin typeface="Aptos Display"/>
                <a:ea typeface="Aptos Display"/>
                <a:cs typeface="Aptos Display"/>
              </a:defRPr>
            </a:pPr>
            <a:r>
              <a:rPr sz="2250" b="1">
                <a:solidFill>
                  <a:srgbClr val="172033"/>
                </a:solidFill>
                <a:latin typeface="Aptos Display"/>
                <a:ea typeface="Aptos Display"/>
                <a:cs typeface="Aptos Display"/>
              </a:rPr>
              <a:t>The compute savings accumulate across several modest design choices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75491C7-A09C-4149-BCE7-47D37CBD94AD}"/>
              </a:ext>
            </a:extLst>
          </p:cNvPr>
          <p:cNvSpPr>
            <a:spLocks noGrp="1"/>
          </p:cNvSpPr>
          <p:nvPr/>
        </p:nvSpPr>
        <p:spPr>
          <a:xfrm>
            <a:off x="552450" y="6515100"/>
            <a:ext cx="7905750" cy="1714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788" b="0">
                <a:solidFill>
                  <a:srgbClr val="7A8494"/>
                </a:solidFill>
                <a:latin typeface="Aptos"/>
                <a:ea typeface="Aptos"/>
                <a:cs typeface="Aptos"/>
              </a:defRPr>
            </a:pPr>
            <a:r>
              <a:rPr sz="788" b="0">
                <a:solidFill>
                  <a:srgbClr val="7A8494"/>
                </a:solidFill>
                <a:latin typeface="Aptos"/>
                <a:ea typeface="Aptos"/>
                <a:cs typeface="Aptos"/>
              </a:rPr>
              <a:t>Xiangyan Qu et al., From Scale to Speed: Adaptive Test-Time Scaling for Image Editing, arXiv 2026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F4301E4-09FB-4CB3-871D-F1C47A9CF27F}"/>
              </a:ext>
            </a:extLst>
          </p:cNvPr>
          <p:cNvSpPr>
            <a:spLocks noGrp="1"/>
          </p:cNvSpPr>
          <p:nvPr/>
        </p:nvSpPr>
        <p:spPr>
          <a:xfrm>
            <a:off x="11049000" y="6515100"/>
            <a:ext cx="609600" cy="1714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r">
              <a:defRPr sz="788" b="0">
                <a:solidFill>
                  <a:srgbClr val="7A8494"/>
                </a:solidFill>
                <a:latin typeface="Aptos"/>
                <a:ea typeface="Aptos"/>
                <a:cs typeface="Aptos"/>
              </a:defRPr>
            </a:pPr>
            <a:r>
              <a:rPr sz="788" b="0">
                <a:solidFill>
                  <a:srgbClr val="7A8494"/>
                </a:solidFill>
                <a:latin typeface="Aptos"/>
                <a:ea typeface="Aptos"/>
                <a:cs typeface="Aptos"/>
              </a:rPr>
              <a:t>29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40F1B62-D6AD-4FD3-BD51-50A12D0F6C70}"/>
              </a:ext>
            </a:extLst>
          </p:cNvPr>
          <p:cNvSpPr>
            <a:spLocks noGrp="1"/>
          </p:cNvSpPr>
          <p:nvPr/>
        </p:nvSpPr>
        <p:spPr>
          <a:xfrm>
            <a:off x="7810500" y="1771650"/>
            <a:ext cx="95250" cy="95250"/>
          </a:xfrm>
          <a:prstGeom prst="ellipse">
            <a:avLst/>
          </a:prstGeom>
          <a:solidFill>
            <a:srgbClr val="2F6FDB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3346789-C273-40E3-B65D-53844263D96A}"/>
              </a:ext>
            </a:extLst>
          </p:cNvPr>
          <p:cNvSpPr>
            <a:spLocks noGrp="1"/>
          </p:cNvSpPr>
          <p:nvPr/>
        </p:nvSpPr>
        <p:spPr>
          <a:xfrm>
            <a:off x="8039100" y="1695450"/>
            <a:ext cx="3200400" cy="8001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1350" b="0">
                <a:solidFill>
                  <a:srgbClr val="172033"/>
                </a:solidFill>
                <a:latin typeface="Aptos"/>
                <a:ea typeface="Aptos"/>
                <a:cs typeface="Aptos"/>
              </a:defRPr>
            </a:pPr>
            <a:r>
              <a:rPr sz="1350" b="0">
                <a:solidFill>
                  <a:srgbClr val="172033"/>
                </a:solidFill>
                <a:latin typeface="Aptos"/>
                <a:ea typeface="Aptos"/>
                <a:cs typeface="Aptos"/>
              </a:rPr>
              <a:t>Difficulty-aware budgets reduce cost with little quality loss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7BA5BE2-A4BF-42EA-B87D-771B5259D1B0}"/>
              </a:ext>
            </a:extLst>
          </p:cNvPr>
          <p:cNvSpPr>
            <a:spLocks noGrp="1"/>
          </p:cNvSpPr>
          <p:nvPr/>
        </p:nvSpPr>
        <p:spPr>
          <a:xfrm>
            <a:off x="7810500" y="2609850"/>
            <a:ext cx="95250" cy="95250"/>
          </a:xfrm>
          <a:prstGeom prst="ellipse">
            <a:avLst/>
          </a:prstGeom>
          <a:solidFill>
            <a:srgbClr val="2F6FDB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2F56C70-4DB3-44C0-987B-4298038033DD}"/>
              </a:ext>
            </a:extLst>
          </p:cNvPr>
          <p:cNvSpPr>
            <a:spLocks noGrp="1"/>
          </p:cNvSpPr>
          <p:nvPr/>
        </p:nvSpPr>
        <p:spPr>
          <a:xfrm>
            <a:off x="8039100" y="2533650"/>
            <a:ext cx="3200400" cy="8001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1350" b="0">
                <a:solidFill>
                  <a:srgbClr val="172033"/>
                </a:solidFill>
                <a:latin typeface="Aptos"/>
                <a:ea typeface="Aptos"/>
                <a:cs typeface="Aptos"/>
              </a:defRPr>
            </a:pPr>
            <a:r>
              <a:rPr sz="1350" b="0">
                <a:solidFill>
                  <a:srgbClr val="172033"/>
                </a:solidFill>
                <a:latin typeface="Aptos"/>
                <a:ea typeface="Aptos"/>
                <a:cs typeface="Aptos"/>
              </a:rPr>
              <a:t>Edit-specific pruning and similarity filtering create the largest NFE drops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52AD863-CC5C-4115-995A-9C9907E034E1}"/>
              </a:ext>
            </a:extLst>
          </p:cNvPr>
          <p:cNvSpPr>
            <a:spLocks noGrp="1"/>
          </p:cNvSpPr>
          <p:nvPr/>
        </p:nvSpPr>
        <p:spPr>
          <a:xfrm>
            <a:off x="7810500" y="3448050"/>
            <a:ext cx="95250" cy="95250"/>
          </a:xfrm>
          <a:prstGeom prst="ellipse">
            <a:avLst/>
          </a:prstGeom>
          <a:solidFill>
            <a:srgbClr val="2F6FDB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2F20B90-F04E-4EBE-8F64-F1CFD0F8756C}"/>
              </a:ext>
            </a:extLst>
          </p:cNvPr>
          <p:cNvSpPr>
            <a:spLocks noGrp="1"/>
          </p:cNvSpPr>
          <p:nvPr/>
        </p:nvSpPr>
        <p:spPr>
          <a:xfrm>
            <a:off x="8039100" y="3371850"/>
            <a:ext cx="3200400" cy="8001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1350" b="0">
                <a:solidFill>
                  <a:srgbClr val="172033"/>
                </a:solidFill>
                <a:latin typeface="Aptos"/>
                <a:ea typeface="Aptos"/>
                <a:cs typeface="Aptos"/>
              </a:defRPr>
            </a:pPr>
            <a:r>
              <a:rPr sz="1350" b="0">
                <a:solidFill>
                  <a:srgbClr val="172033"/>
                </a:solidFill>
                <a:latin typeface="Aptos"/>
                <a:ea typeface="Aptos"/>
                <a:cs typeface="Aptos"/>
              </a:rPr>
              <a:t>Instance-specific verification recovers fine-grained quality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A6AF526-A917-440E-EFF5-747CEC99F9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" y="1271587"/>
            <a:ext cx="6896100" cy="3324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8882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E21D8676-0D9F-476F-A9CC-247D8D1B27A0}"/>
              </a:ext>
            </a:extLst>
          </p:cNvPr>
          <p:cNvSpPr>
            <a:spLocks noGrp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AFBFD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B1273D2-F5CF-4EA8-ACA8-CE5F338CFBA4}"/>
              </a:ext>
            </a:extLst>
          </p:cNvPr>
          <p:cNvSpPr>
            <a:spLocks noGrp="1"/>
          </p:cNvSpPr>
          <p:nvPr/>
        </p:nvSpPr>
        <p:spPr>
          <a:xfrm>
            <a:off x="0" y="0"/>
            <a:ext cx="12192000" cy="76200"/>
          </a:xfrm>
          <a:prstGeom prst="rect">
            <a:avLst/>
          </a:prstGeom>
          <a:solidFill>
            <a:srgbClr val="2F6FDB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2D24C23-14E1-4036-AB15-C5F51935E7E2}"/>
              </a:ext>
            </a:extLst>
          </p:cNvPr>
          <p:cNvSpPr>
            <a:spLocks noGrp="1"/>
          </p:cNvSpPr>
          <p:nvPr/>
        </p:nvSpPr>
        <p:spPr>
          <a:xfrm>
            <a:off x="552450" y="228600"/>
            <a:ext cx="2000250" cy="1905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900" b="1">
                <a:solidFill>
                  <a:srgbClr val="2F6FDB"/>
                </a:solidFill>
                <a:latin typeface="Aptos"/>
                <a:ea typeface="Aptos"/>
                <a:cs typeface="Aptos"/>
              </a:defRPr>
            </a:pPr>
            <a:r>
              <a:rPr sz="900" b="1">
                <a:solidFill>
                  <a:srgbClr val="2F6FDB"/>
                </a:solidFill>
                <a:latin typeface="Aptos"/>
                <a:ea typeface="Aptos"/>
                <a:cs typeface="Aptos"/>
              </a:rPr>
              <a:t>LIMITATIONS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DA75EF1-502D-43E9-A7E7-791425426A8B}"/>
              </a:ext>
            </a:extLst>
          </p:cNvPr>
          <p:cNvSpPr>
            <a:spLocks noGrp="1"/>
          </p:cNvSpPr>
          <p:nvPr/>
        </p:nvSpPr>
        <p:spPr>
          <a:xfrm>
            <a:off x="552450" y="457200"/>
            <a:ext cx="9429750" cy="5524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2250" b="1">
                <a:solidFill>
                  <a:srgbClr val="172033"/>
                </a:solidFill>
                <a:latin typeface="Aptos Display"/>
                <a:ea typeface="Aptos Display"/>
                <a:cs typeface="Aptos Display"/>
              </a:defRPr>
            </a:pPr>
            <a:r>
              <a:rPr sz="2250" b="1">
                <a:solidFill>
                  <a:srgbClr val="172033"/>
                </a:solidFill>
                <a:latin typeface="Aptos Display"/>
                <a:ea typeface="Aptos Display"/>
                <a:cs typeface="Aptos Display"/>
              </a:rPr>
              <a:t>The method inherits the cost and fragility of verifier-guided systems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35BF596-F203-4A06-8061-0B7C76ACBA60}"/>
              </a:ext>
            </a:extLst>
          </p:cNvPr>
          <p:cNvSpPr>
            <a:spLocks noGrp="1"/>
          </p:cNvSpPr>
          <p:nvPr/>
        </p:nvSpPr>
        <p:spPr>
          <a:xfrm>
            <a:off x="552450" y="6515100"/>
            <a:ext cx="7905750" cy="1714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788" b="0">
                <a:solidFill>
                  <a:srgbClr val="7A8494"/>
                </a:solidFill>
                <a:latin typeface="Aptos"/>
                <a:ea typeface="Aptos"/>
                <a:cs typeface="Aptos"/>
              </a:defRPr>
            </a:pPr>
            <a:r>
              <a:rPr sz="788" b="0">
                <a:solidFill>
                  <a:srgbClr val="7A8494"/>
                </a:solidFill>
                <a:latin typeface="Aptos"/>
                <a:ea typeface="Aptos"/>
                <a:cs typeface="Aptos"/>
              </a:rPr>
              <a:t>Xiangyan Qu et al., From Scale to Speed: Adaptive Test-Time Scaling for Image Editing, arXiv 2026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145332F-964C-4016-BF46-93501B570AD3}"/>
              </a:ext>
            </a:extLst>
          </p:cNvPr>
          <p:cNvSpPr>
            <a:spLocks noGrp="1"/>
          </p:cNvSpPr>
          <p:nvPr/>
        </p:nvSpPr>
        <p:spPr>
          <a:xfrm>
            <a:off x="11049000" y="6515100"/>
            <a:ext cx="609600" cy="1714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r">
              <a:defRPr sz="788" b="0">
                <a:solidFill>
                  <a:srgbClr val="7A8494"/>
                </a:solidFill>
                <a:latin typeface="Aptos"/>
                <a:ea typeface="Aptos"/>
                <a:cs typeface="Aptos"/>
              </a:defRPr>
            </a:pPr>
            <a:r>
              <a:rPr sz="788" b="0">
                <a:solidFill>
                  <a:srgbClr val="7A8494"/>
                </a:solidFill>
                <a:latin typeface="Aptos"/>
                <a:ea typeface="Aptos"/>
                <a:cs typeface="Aptos"/>
              </a:rPr>
              <a:t>32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C705130-11CE-4103-BE6C-DFAAEEA007AD}"/>
              </a:ext>
            </a:extLst>
          </p:cNvPr>
          <p:cNvSpPr>
            <a:spLocks noGrp="1"/>
          </p:cNvSpPr>
          <p:nvPr/>
        </p:nvSpPr>
        <p:spPr>
          <a:xfrm>
            <a:off x="781050" y="1524000"/>
            <a:ext cx="4705350" cy="1028700"/>
          </a:xfrm>
          <a:prstGeom prst="rect">
            <a:avLst/>
          </a:prstGeom>
          <a:solidFill>
            <a:srgbClr val="FFFFFF"/>
          </a:solidFill>
          <a:ln w="9525">
            <a:solidFill>
              <a:srgbClr val="C9D2E1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8307154-D967-432E-8FD9-2931725FBFCC}"/>
              </a:ext>
            </a:extLst>
          </p:cNvPr>
          <p:cNvSpPr>
            <a:spLocks noGrp="1"/>
          </p:cNvSpPr>
          <p:nvPr/>
        </p:nvSpPr>
        <p:spPr>
          <a:xfrm>
            <a:off x="952500" y="1752600"/>
            <a:ext cx="152400" cy="152400"/>
          </a:xfrm>
          <a:prstGeom prst="rect">
            <a:avLst/>
          </a:prstGeom>
          <a:solidFill>
            <a:srgbClr val="2F6FDB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0BE504C-1D57-4817-9A19-2BF4647AA0CA}"/>
              </a:ext>
            </a:extLst>
          </p:cNvPr>
          <p:cNvSpPr>
            <a:spLocks noGrp="1"/>
          </p:cNvSpPr>
          <p:nvPr/>
        </p:nvSpPr>
        <p:spPr>
          <a:xfrm>
            <a:off x="1276350" y="1714500"/>
            <a:ext cx="3848100" cy="6667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1425" b="0">
                <a:solidFill>
                  <a:srgbClr val="172033"/>
                </a:solidFill>
                <a:latin typeface="Aptos"/>
                <a:ea typeface="Aptos"/>
                <a:cs typeface="Aptos"/>
              </a:defRPr>
            </a:pPr>
            <a:r>
              <a:rPr sz="1425" b="0">
                <a:solidFill>
                  <a:srgbClr val="172033"/>
                </a:solidFill>
                <a:latin typeface="Aptos"/>
                <a:ea typeface="Aptos"/>
                <a:cs typeface="Aptos"/>
              </a:rPr>
              <a:t>MLLM verifier calls add latency and system cost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D0407BC-2E80-4D79-A8F2-FB82F2C3F95E}"/>
              </a:ext>
            </a:extLst>
          </p:cNvPr>
          <p:cNvSpPr>
            <a:spLocks noGrp="1"/>
          </p:cNvSpPr>
          <p:nvPr/>
        </p:nvSpPr>
        <p:spPr>
          <a:xfrm>
            <a:off x="6000750" y="1524000"/>
            <a:ext cx="4705350" cy="1028700"/>
          </a:xfrm>
          <a:prstGeom prst="rect">
            <a:avLst/>
          </a:prstGeom>
          <a:solidFill>
            <a:srgbClr val="FFFFFF"/>
          </a:solidFill>
          <a:ln w="9525">
            <a:solidFill>
              <a:srgbClr val="C9D2E1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E378AA7-6AE6-4F8E-993D-E9FF17D33FE7}"/>
              </a:ext>
            </a:extLst>
          </p:cNvPr>
          <p:cNvSpPr>
            <a:spLocks noGrp="1"/>
          </p:cNvSpPr>
          <p:nvPr/>
        </p:nvSpPr>
        <p:spPr>
          <a:xfrm>
            <a:off x="6172200" y="1752600"/>
            <a:ext cx="152400" cy="152400"/>
          </a:xfrm>
          <a:prstGeom prst="rect">
            <a:avLst/>
          </a:prstGeom>
          <a:solidFill>
            <a:srgbClr val="16A09A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4CCCA1F-490C-48FB-BCEE-3B96AC2C72C0}"/>
              </a:ext>
            </a:extLst>
          </p:cNvPr>
          <p:cNvSpPr>
            <a:spLocks noGrp="1"/>
          </p:cNvSpPr>
          <p:nvPr/>
        </p:nvSpPr>
        <p:spPr>
          <a:xfrm>
            <a:off x="6496050" y="1714500"/>
            <a:ext cx="3848100" cy="6667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1425" b="0">
                <a:solidFill>
                  <a:srgbClr val="172033"/>
                </a:solidFill>
                <a:latin typeface="Aptos"/>
                <a:ea typeface="Aptos"/>
                <a:cs typeface="Aptos"/>
              </a:defRPr>
            </a:pPr>
            <a:r>
              <a:rPr lang="en-US" sz="1425" dirty="0">
                <a:solidFill>
                  <a:srgbClr val="172033"/>
                </a:solidFill>
                <a:latin typeface="Aptos"/>
              </a:rPr>
              <a:t>No mathematical framework / formalism</a:t>
            </a:r>
            <a:endParaRPr sz="1425" dirty="0">
              <a:solidFill>
                <a:srgbClr val="172033"/>
              </a:solidFill>
              <a:latin typeface="Apto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AE55C23-9DB1-4839-A5EB-60FCD894D419}"/>
              </a:ext>
            </a:extLst>
          </p:cNvPr>
          <p:cNvSpPr>
            <a:spLocks noGrp="1"/>
          </p:cNvSpPr>
          <p:nvPr/>
        </p:nvSpPr>
        <p:spPr>
          <a:xfrm>
            <a:off x="781050" y="2971800"/>
            <a:ext cx="4705350" cy="1028700"/>
          </a:xfrm>
          <a:prstGeom prst="rect">
            <a:avLst/>
          </a:prstGeom>
          <a:solidFill>
            <a:srgbClr val="FFFFFF"/>
          </a:solidFill>
          <a:ln w="9525">
            <a:solidFill>
              <a:srgbClr val="C9D2E1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A49BB10-C85F-425B-846C-09D81A1466ED}"/>
              </a:ext>
            </a:extLst>
          </p:cNvPr>
          <p:cNvSpPr>
            <a:spLocks noGrp="1"/>
          </p:cNvSpPr>
          <p:nvPr/>
        </p:nvSpPr>
        <p:spPr>
          <a:xfrm>
            <a:off x="952500" y="3200400"/>
            <a:ext cx="152400" cy="152400"/>
          </a:xfrm>
          <a:prstGeom prst="rect">
            <a:avLst/>
          </a:prstGeom>
          <a:solidFill>
            <a:srgbClr val="D59625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D8AE155-9459-4310-8A19-7E84419E68CC}"/>
              </a:ext>
            </a:extLst>
          </p:cNvPr>
          <p:cNvSpPr>
            <a:spLocks noGrp="1"/>
          </p:cNvSpPr>
          <p:nvPr/>
        </p:nvSpPr>
        <p:spPr>
          <a:xfrm>
            <a:off x="1276350" y="3162300"/>
            <a:ext cx="3848100" cy="6667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1425" b="0">
                <a:solidFill>
                  <a:srgbClr val="172033"/>
                </a:solidFill>
                <a:latin typeface="Aptos"/>
                <a:ea typeface="Aptos"/>
                <a:cs typeface="Aptos"/>
              </a:defRPr>
            </a:pPr>
            <a:r>
              <a:rPr sz="1425" b="0">
                <a:solidFill>
                  <a:srgbClr val="172033"/>
                </a:solidFill>
                <a:latin typeface="Aptos"/>
                <a:ea typeface="Aptos"/>
                <a:cs typeface="Aptos"/>
              </a:rPr>
              <a:t>Evaluation partly relies on model-based judges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5FA8964-3634-4A9A-97E3-37124382034A}"/>
              </a:ext>
            </a:extLst>
          </p:cNvPr>
          <p:cNvSpPr>
            <a:spLocks noGrp="1"/>
          </p:cNvSpPr>
          <p:nvPr/>
        </p:nvSpPr>
        <p:spPr>
          <a:xfrm>
            <a:off x="6000750" y="2971800"/>
            <a:ext cx="4705350" cy="1028700"/>
          </a:xfrm>
          <a:prstGeom prst="rect">
            <a:avLst/>
          </a:prstGeom>
          <a:solidFill>
            <a:srgbClr val="FFFFFF"/>
          </a:solidFill>
          <a:ln w="9525">
            <a:solidFill>
              <a:srgbClr val="C9D2E1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A68AE9D-5BD9-4C82-999E-13FA3991AA89}"/>
              </a:ext>
            </a:extLst>
          </p:cNvPr>
          <p:cNvSpPr>
            <a:spLocks noGrp="1"/>
          </p:cNvSpPr>
          <p:nvPr/>
        </p:nvSpPr>
        <p:spPr>
          <a:xfrm>
            <a:off x="6172200" y="3200400"/>
            <a:ext cx="152400" cy="152400"/>
          </a:xfrm>
          <a:prstGeom prst="rect">
            <a:avLst/>
          </a:prstGeom>
          <a:solidFill>
            <a:srgbClr val="B54A59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2AD5360-52C0-495E-8530-075DF80F4137}"/>
              </a:ext>
            </a:extLst>
          </p:cNvPr>
          <p:cNvSpPr>
            <a:spLocks noGrp="1"/>
          </p:cNvSpPr>
          <p:nvPr/>
        </p:nvSpPr>
        <p:spPr>
          <a:xfrm>
            <a:off x="6496050" y="3162300"/>
            <a:ext cx="3848100" cy="6667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1425" b="0">
                <a:solidFill>
                  <a:srgbClr val="172033"/>
                </a:solidFill>
                <a:latin typeface="Aptos"/>
                <a:ea typeface="Aptos"/>
                <a:cs typeface="Aptos"/>
              </a:defRPr>
            </a:pPr>
            <a:r>
              <a:rPr sz="1425" b="0" dirty="0">
                <a:solidFill>
                  <a:srgbClr val="172033"/>
                </a:solidFill>
                <a:latin typeface="Aptos"/>
                <a:ea typeface="Aptos"/>
                <a:cs typeface="Aptos"/>
              </a:rPr>
              <a:t>Several thresholds and prompts must be tuned or trusted</a:t>
            </a:r>
          </a:p>
        </p:txBody>
      </p:sp>
    </p:spTree>
    <p:extLst>
      <p:ext uri="{BB962C8B-B14F-4D97-AF65-F5344CB8AC3E}">
        <p14:creationId xmlns:p14="http://schemas.microsoft.com/office/powerpoint/2010/main" val="21303917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71E668FA-20D7-4C94-9616-BA0465B64B44}"/>
              </a:ext>
            </a:extLst>
          </p:cNvPr>
          <p:cNvSpPr>
            <a:spLocks noGrp="1"/>
          </p:cNvSpPr>
          <p:nvPr/>
        </p:nvSpPr>
        <p:spPr>
          <a:xfrm>
            <a:off x="0" y="228600"/>
            <a:ext cx="12192000" cy="6858000"/>
          </a:xfrm>
          <a:prstGeom prst="rect">
            <a:avLst/>
          </a:prstGeom>
          <a:solidFill>
            <a:srgbClr val="FAFBFD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BA4B192-E3EA-4432-9640-DBCA61A2367B}"/>
              </a:ext>
            </a:extLst>
          </p:cNvPr>
          <p:cNvSpPr>
            <a:spLocks noGrp="1"/>
          </p:cNvSpPr>
          <p:nvPr/>
        </p:nvSpPr>
        <p:spPr>
          <a:xfrm>
            <a:off x="0" y="0"/>
            <a:ext cx="12192000" cy="76200"/>
          </a:xfrm>
          <a:prstGeom prst="rect">
            <a:avLst/>
          </a:prstGeom>
          <a:solidFill>
            <a:srgbClr val="2F6FDB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E95C5E7-B1E2-4C85-B507-15D8B1D9F994}"/>
              </a:ext>
            </a:extLst>
          </p:cNvPr>
          <p:cNvSpPr>
            <a:spLocks noGrp="1"/>
          </p:cNvSpPr>
          <p:nvPr/>
        </p:nvSpPr>
        <p:spPr>
          <a:xfrm>
            <a:off x="552450" y="228600"/>
            <a:ext cx="2000250" cy="1905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900" b="1">
                <a:solidFill>
                  <a:srgbClr val="2F6FDB"/>
                </a:solidFill>
                <a:latin typeface="Aptos"/>
                <a:ea typeface="Aptos"/>
                <a:cs typeface="Aptos"/>
              </a:defRPr>
            </a:pPr>
            <a:r>
              <a:rPr sz="900" b="1">
                <a:solidFill>
                  <a:srgbClr val="2F6FDB"/>
                </a:solidFill>
                <a:latin typeface="Aptos"/>
                <a:ea typeface="Aptos"/>
                <a:cs typeface="Aptos"/>
              </a:rPr>
              <a:t>DIFFUSION BACKGROUND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80C4879-E549-4BD3-AFA6-E01005704A8A}"/>
              </a:ext>
            </a:extLst>
          </p:cNvPr>
          <p:cNvSpPr>
            <a:spLocks noGrp="1"/>
          </p:cNvSpPr>
          <p:nvPr/>
        </p:nvSpPr>
        <p:spPr>
          <a:xfrm>
            <a:off x="552450" y="457200"/>
            <a:ext cx="9429750" cy="5524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2250" b="1">
                <a:solidFill>
                  <a:srgbClr val="172033"/>
                </a:solidFill>
                <a:latin typeface="Aptos Display"/>
                <a:ea typeface="Aptos Display"/>
                <a:cs typeface="Aptos Display"/>
              </a:defRPr>
            </a:pPr>
            <a:r>
              <a:rPr sz="2250" b="1">
                <a:solidFill>
                  <a:srgbClr val="172033"/>
                </a:solidFill>
                <a:latin typeface="Aptos Display"/>
                <a:ea typeface="Aptos Display"/>
                <a:cs typeface="Aptos Display"/>
              </a:rPr>
              <a:t>Forward noising gives a tractable family of corrupted marginals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D0F9506-8239-41A7-8FBB-BF5B7D73ED49}"/>
              </a:ext>
            </a:extLst>
          </p:cNvPr>
          <p:cNvSpPr>
            <a:spLocks noGrp="1"/>
          </p:cNvSpPr>
          <p:nvPr/>
        </p:nvSpPr>
        <p:spPr>
          <a:xfrm>
            <a:off x="552450" y="6515100"/>
            <a:ext cx="7905750" cy="1714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788" b="0">
                <a:solidFill>
                  <a:srgbClr val="7A8494"/>
                </a:solidFill>
                <a:latin typeface="Aptos"/>
                <a:ea typeface="Aptos"/>
                <a:cs typeface="Aptos"/>
              </a:defRPr>
            </a:pPr>
            <a:r>
              <a:rPr sz="788" b="0">
                <a:solidFill>
                  <a:srgbClr val="7A8494"/>
                </a:solidFill>
                <a:latin typeface="Aptos"/>
                <a:ea typeface="Aptos"/>
                <a:cs typeface="Aptos"/>
              </a:rPr>
              <a:t>Yang Song et al., Score-Based Generative Modeling through Stochastic Differential Equations, ICLR 2021, Outstanding Paper Award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1C929CD-2EFD-4EFB-9CF2-1CAB27904F8D}"/>
              </a:ext>
            </a:extLst>
          </p:cNvPr>
          <p:cNvSpPr>
            <a:spLocks noGrp="1"/>
          </p:cNvSpPr>
          <p:nvPr/>
        </p:nvSpPr>
        <p:spPr>
          <a:xfrm>
            <a:off x="11049000" y="6515100"/>
            <a:ext cx="609600" cy="1714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r">
              <a:defRPr sz="788" b="0">
                <a:solidFill>
                  <a:srgbClr val="7A8494"/>
                </a:solidFill>
                <a:latin typeface="Aptos"/>
                <a:ea typeface="Aptos"/>
                <a:cs typeface="Aptos"/>
              </a:defRPr>
            </a:pPr>
            <a:r>
              <a:rPr sz="788" b="0">
                <a:solidFill>
                  <a:srgbClr val="7A8494"/>
                </a:solidFill>
                <a:latin typeface="Aptos"/>
                <a:ea typeface="Aptos"/>
                <a:cs typeface="Aptos"/>
              </a:rPr>
              <a:t>03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EDB06D5-01D4-4D44-84EA-B873E0406B3D}"/>
              </a:ext>
            </a:extLst>
          </p:cNvPr>
          <p:cNvSpPr>
            <a:spLocks noGrp="1"/>
          </p:cNvSpPr>
          <p:nvPr/>
        </p:nvSpPr>
        <p:spPr>
          <a:xfrm>
            <a:off x="876300" y="1524000"/>
            <a:ext cx="9810750" cy="704850"/>
          </a:xfrm>
          <a:prstGeom prst="rect">
            <a:avLst/>
          </a:prstGeom>
          <a:solidFill>
            <a:srgbClr val="F5F8FC"/>
          </a:solidFill>
          <a:ln w="11430">
            <a:solidFill>
              <a:srgbClr val="B8C6DA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19E4C7D4-0845-4D93-B5D7-56BE7992097A}"/>
                  </a:ext>
                </a:extLst>
              </p:cNvPr>
              <p:cNvSpPr>
                <a:spLocks noGrp="1"/>
              </p:cNvSpPr>
              <p:nvPr/>
            </p:nvSpPr>
            <p:spPr>
              <a:xfrm>
                <a:off x="1085850" y="1695450"/>
                <a:ext cx="9391650" cy="361950"/>
              </a:xfrm>
              <a:prstGeom prst="rect">
                <a:avLst/>
              </a:prstGeom>
              <a:solidFill>
                <a:srgbClr val="000000">
                  <a:alpha val="0"/>
                </a:srgbClr>
              </a:solidFill>
              <a:ln w="0">
                <a:solidFill>
                  <a:srgbClr val="000000">
                    <a:alpha val="0"/>
                  </a:srgbClr>
                </a:solidFill>
                <a:prstDash val="solid"/>
              </a:ln>
            </p:spPr>
            <p:txBody>
              <a:bodyPr lIns="0" tIns="0" rIns="0" bIns="0" anchor="t"/>
              <a:lstStyle/>
              <a:p>
                <a:pPr>
                  <a:defRPr sz="1650" b="0">
                    <a:solidFill>
                      <a:srgbClr val="172033"/>
                    </a:solidFill>
                    <a:latin typeface="Aptos Mono"/>
                    <a:ea typeface="Aptos Mono"/>
                    <a:cs typeface="Aptos Mono"/>
                  </a:defRPr>
                </a:pPr>
                <a:r>
                  <a:rPr lang="en-GB" sz="1650" b="0" dirty="0">
                    <a:solidFill>
                      <a:srgbClr val="172033"/>
                    </a:solidFill>
                    <a:latin typeface="Aptos Mono"/>
                    <a:ea typeface="Aptos Mono"/>
                    <a:cs typeface="Aptos Mono"/>
                  </a:rPr>
                  <a:t>Forward SDE:</a:t>
                </a:r>
                <a14:m>
                  <m:oMath xmlns:m="http://schemas.openxmlformats.org/officeDocument/2006/math">
                    <m:r>
                      <a:rPr lang="en-GB" sz="1650" i="1" dirty="0" smtClean="0">
                        <a:solidFill>
                          <a:srgbClr val="172033"/>
                        </a:solidFill>
                        <a:latin typeface="Cambria Math" panose="02040503050406030204" pitchFamily="18" charset="0"/>
                        <a:ea typeface="Aptos Mono"/>
                        <a:cs typeface="Aptos Mono"/>
                      </a:rPr>
                      <m:t>𝑑</m:t>
                    </m:r>
                    <m:sSub>
                      <m:sSubPr>
                        <m:ctrlPr>
                          <a:rPr lang="ar-AE" sz="1650" i="1" dirty="0" smtClean="0">
                            <a:solidFill>
                              <a:srgbClr val="172033"/>
                            </a:solidFill>
                            <a:latin typeface="Cambria Math" panose="02040503050406030204" pitchFamily="18" charset="0"/>
                            <a:ea typeface="Aptos Mono"/>
                            <a:cs typeface="Aptos Mono"/>
                          </a:rPr>
                        </m:ctrlPr>
                      </m:sSubPr>
                      <m:e>
                        <m:r>
                          <a:rPr lang="ar-AE" sz="1650" i="1" dirty="0" smtClean="0">
                            <a:solidFill>
                              <a:srgbClr val="172033"/>
                            </a:solidFill>
                            <a:latin typeface="Cambria Math" panose="02040503050406030204" pitchFamily="18" charset="0"/>
                            <a:ea typeface="Aptos Mono"/>
                            <a:cs typeface="Aptos Mono"/>
                          </a:rPr>
                          <m:t>𝑋</m:t>
                        </m:r>
                      </m:e>
                      <m:sub>
                        <m:r>
                          <a:rPr lang="ar-AE" sz="1650" i="1" dirty="0" smtClean="0">
                            <a:solidFill>
                              <a:srgbClr val="172033"/>
                            </a:solidFill>
                            <a:latin typeface="Cambria Math" panose="02040503050406030204" pitchFamily="18" charset="0"/>
                            <a:ea typeface="Aptos Mono"/>
                            <a:cs typeface="Aptos Mono"/>
                          </a:rPr>
                          <m:t>𝑡</m:t>
                        </m:r>
                      </m:sub>
                    </m:sSub>
                    <m:r>
                      <a:rPr lang="ar-AE" sz="1650" i="1" dirty="0">
                        <a:solidFill>
                          <a:srgbClr val="172033"/>
                        </a:solidFill>
                        <a:latin typeface="Cambria Math" panose="02040503050406030204" pitchFamily="18" charset="0"/>
                        <a:ea typeface="Aptos Mono"/>
                        <a:cs typeface="Aptos Mono"/>
                      </a:rPr>
                      <m:t>= </m:t>
                    </m:r>
                    <m:r>
                      <a:rPr lang="ar-AE" sz="1650" i="1" dirty="0">
                        <a:solidFill>
                          <a:srgbClr val="172033"/>
                        </a:solidFill>
                        <a:latin typeface="Cambria Math" panose="02040503050406030204" pitchFamily="18" charset="0"/>
                        <a:ea typeface="Aptos Mono"/>
                        <a:cs typeface="Aptos Mono"/>
                      </a:rPr>
                      <m:t>𝑓</m:t>
                    </m:r>
                    <m:d>
                      <m:dPr>
                        <m:ctrlPr>
                          <a:rPr lang="ar-AE" sz="1650" i="1" dirty="0">
                            <a:solidFill>
                              <a:srgbClr val="172033"/>
                            </a:solidFill>
                            <a:latin typeface="Cambria Math" panose="02040503050406030204" pitchFamily="18" charset="0"/>
                            <a:ea typeface="Aptos Mono"/>
                            <a:cs typeface="Aptos Mono"/>
                          </a:rPr>
                        </m:ctrlPr>
                      </m:dPr>
                      <m:e>
                        <m:r>
                          <a:rPr lang="ar-AE" sz="1650" i="1" dirty="0" err="1">
                            <a:solidFill>
                              <a:srgbClr val="172033"/>
                            </a:solidFill>
                            <a:latin typeface="Cambria Math" panose="02040503050406030204" pitchFamily="18" charset="0"/>
                            <a:ea typeface="Aptos Mono"/>
                            <a:cs typeface="Aptos Mono"/>
                          </a:rPr>
                          <m:t>𝑡</m:t>
                        </m:r>
                      </m:e>
                    </m:d>
                    <m:sSub>
                      <m:sSubPr>
                        <m:ctrlPr>
                          <a:rPr lang="en-US" sz="1650" b="0" i="1" dirty="0" smtClean="0">
                            <a:solidFill>
                              <a:srgbClr val="172033"/>
                            </a:solidFill>
                            <a:latin typeface="Cambria Math" panose="02040503050406030204" pitchFamily="18" charset="0"/>
                            <a:ea typeface="Aptos Mono"/>
                            <a:cs typeface="Aptos Mono"/>
                          </a:rPr>
                        </m:ctrlPr>
                      </m:sSubPr>
                      <m:e>
                        <m:r>
                          <a:rPr lang="ar-AE" sz="1650" b="0" i="1" dirty="0" smtClean="0">
                            <a:solidFill>
                              <a:srgbClr val="172033"/>
                            </a:solidFill>
                            <a:latin typeface="Cambria Math" panose="02040503050406030204" pitchFamily="18" charset="0"/>
                            <a:ea typeface="Aptos Mono"/>
                            <a:cs typeface="Aptos Mono"/>
                          </a:rPr>
                          <m:t>𝑋</m:t>
                        </m:r>
                      </m:e>
                      <m:sub>
                        <m:r>
                          <a:rPr lang="en-US" sz="1650" b="0" i="1" dirty="0" smtClean="0">
                            <a:solidFill>
                              <a:srgbClr val="172033"/>
                            </a:solidFill>
                            <a:latin typeface="Cambria Math" panose="02040503050406030204" pitchFamily="18" charset="0"/>
                            <a:ea typeface="Aptos Mono"/>
                            <a:cs typeface="Aptos Mono"/>
                          </a:rPr>
                          <m:t>𝑡</m:t>
                        </m:r>
                      </m:sub>
                    </m:sSub>
                    <m:r>
                      <a:rPr lang="ar-AE" sz="1650" i="1" dirty="0">
                        <a:solidFill>
                          <a:srgbClr val="172033"/>
                        </a:solidFill>
                        <a:latin typeface="Cambria Math" panose="02040503050406030204" pitchFamily="18" charset="0"/>
                        <a:ea typeface="Aptos Mono"/>
                        <a:cs typeface="Aptos Mono"/>
                      </a:rPr>
                      <m:t>𝑑𝑡</m:t>
                    </m:r>
                    <m:r>
                      <a:rPr lang="ar-AE" sz="1650" i="1" dirty="0">
                        <a:solidFill>
                          <a:srgbClr val="172033"/>
                        </a:solidFill>
                        <a:latin typeface="Cambria Math" panose="02040503050406030204" pitchFamily="18" charset="0"/>
                        <a:ea typeface="Aptos Mono"/>
                        <a:cs typeface="Aptos Mono"/>
                      </a:rPr>
                      <m:t> + </m:t>
                    </m:r>
                    <m:r>
                      <a:rPr lang="ar-AE" sz="1650" i="1" dirty="0">
                        <a:solidFill>
                          <a:srgbClr val="172033"/>
                        </a:solidFill>
                        <a:latin typeface="Cambria Math" panose="02040503050406030204" pitchFamily="18" charset="0"/>
                        <a:ea typeface="Aptos Mono"/>
                        <a:cs typeface="Aptos Mono"/>
                      </a:rPr>
                      <m:t>𝑔</m:t>
                    </m:r>
                    <m:d>
                      <m:dPr>
                        <m:ctrlPr>
                          <a:rPr lang="ar-AE" sz="1650" i="1" dirty="0">
                            <a:solidFill>
                              <a:srgbClr val="172033"/>
                            </a:solidFill>
                            <a:latin typeface="Cambria Math" panose="02040503050406030204" pitchFamily="18" charset="0"/>
                            <a:ea typeface="Aptos Mono"/>
                            <a:cs typeface="Aptos Mono"/>
                          </a:rPr>
                        </m:ctrlPr>
                      </m:dPr>
                      <m:e>
                        <m:r>
                          <a:rPr lang="ar-AE" sz="1650" i="1" dirty="0">
                            <a:solidFill>
                              <a:srgbClr val="172033"/>
                            </a:solidFill>
                            <a:latin typeface="Cambria Math" panose="02040503050406030204" pitchFamily="18" charset="0"/>
                            <a:ea typeface="Aptos Mono"/>
                            <a:cs typeface="Aptos Mono"/>
                          </a:rPr>
                          <m:t>𝑡</m:t>
                        </m:r>
                      </m:e>
                    </m:d>
                    <m:r>
                      <a:rPr lang="ar-AE" sz="1650" i="1" dirty="0" err="1">
                        <a:solidFill>
                          <a:srgbClr val="172033"/>
                        </a:solidFill>
                        <a:latin typeface="Cambria Math" panose="02040503050406030204" pitchFamily="18" charset="0"/>
                        <a:ea typeface="Aptos Mono"/>
                        <a:cs typeface="Aptos Mono"/>
                      </a:rPr>
                      <m:t>𝑑</m:t>
                    </m:r>
                    <m:sSub>
                      <m:sSubPr>
                        <m:ctrlPr>
                          <a:rPr lang="ar-AE" sz="1650" i="1" dirty="0" err="1">
                            <a:solidFill>
                              <a:srgbClr val="172033"/>
                            </a:solidFill>
                            <a:latin typeface="Cambria Math" panose="02040503050406030204" pitchFamily="18" charset="0"/>
                            <a:ea typeface="Aptos Mono"/>
                            <a:cs typeface="Aptos Mono"/>
                          </a:rPr>
                        </m:ctrlPr>
                      </m:sSubPr>
                      <m:e>
                        <m:r>
                          <a:rPr lang="ar-AE" sz="1650" i="1" dirty="0" err="1">
                            <a:solidFill>
                              <a:srgbClr val="172033"/>
                            </a:solidFill>
                            <a:latin typeface="Cambria Math" panose="02040503050406030204" pitchFamily="18" charset="0"/>
                            <a:ea typeface="Aptos Mono"/>
                            <a:cs typeface="Aptos Mono"/>
                          </a:rPr>
                          <m:t>𝑊</m:t>
                        </m:r>
                      </m:e>
                      <m:sub>
                        <m:r>
                          <a:rPr lang="ar-AE" sz="1650" i="1" dirty="0" err="1" smtClean="0">
                            <a:solidFill>
                              <a:srgbClr val="172033"/>
                            </a:solidFill>
                            <a:latin typeface="Cambria Math" panose="02040503050406030204" pitchFamily="18" charset="0"/>
                            <a:ea typeface="Aptos Mono"/>
                            <a:cs typeface="Aptos Mono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1650" b="0" dirty="0">
                    <a:solidFill>
                      <a:srgbClr val="172033"/>
                    </a:solidFill>
                    <a:latin typeface="Aptos Mono"/>
                    <a:ea typeface="Aptos Mono"/>
                    <a:cs typeface="Aptos Mono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50" b="0" i="1" dirty="0" smtClean="0">
                        <a:solidFill>
                          <a:srgbClr val="172033"/>
                        </a:solidFill>
                        <a:latin typeface="Cambria Math" panose="02040503050406030204" pitchFamily="18" charset="0"/>
                        <a:ea typeface="Aptos Mono"/>
                        <a:cs typeface="Aptos Mono"/>
                      </a:rPr>
                      <m:t>𝑡</m:t>
                    </m:r>
                    <m:r>
                      <a:rPr lang="en-US" sz="1650" b="0" i="1" dirty="0" smtClean="0">
                        <a:solidFill>
                          <a:srgbClr val="172033"/>
                        </a:solidFill>
                        <a:latin typeface="Cambria Math" panose="02040503050406030204" pitchFamily="18" charset="0"/>
                        <a:ea typeface="Aptos Mono"/>
                        <a:cs typeface="Aptos Mono"/>
                      </a:rPr>
                      <m:t>=</m:t>
                    </m:r>
                    <m:r>
                      <a:rPr lang="en-US" sz="1650" b="0" i="1" dirty="0" smtClean="0">
                        <a:solidFill>
                          <a:srgbClr val="172033"/>
                        </a:solidFill>
                        <a:latin typeface="Cambria Math" panose="02040503050406030204" pitchFamily="18" charset="0"/>
                        <a:ea typeface="Aptos Mono"/>
                        <a:cs typeface="Aptos Mono"/>
                      </a:rPr>
                      <m:t>0</m:t>
                    </m:r>
                  </m:oMath>
                </a14:m>
                <a:r>
                  <a:rPr lang="en-US" sz="1650" b="0" dirty="0">
                    <a:solidFill>
                      <a:srgbClr val="172033"/>
                    </a:solidFill>
                    <a:latin typeface="Aptos Mono"/>
                    <a:ea typeface="Aptos Mono"/>
                    <a:cs typeface="Aptos Mono"/>
                  </a:rPr>
                  <a:t> data </a:t>
                </a:r>
                <a14:m>
                  <m:oMath xmlns:m="http://schemas.openxmlformats.org/officeDocument/2006/math">
                    <m:r>
                      <a:rPr lang="en-US" sz="1650" b="0" i="1" smtClean="0">
                        <a:solidFill>
                          <a:srgbClr val="172033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ptos Mono"/>
                      </a:rPr>
                      <m:t>→</m:t>
                    </m:r>
                    <m:r>
                      <a:rPr lang="en-US" sz="1650" b="0" i="1" smtClean="0">
                        <a:solidFill>
                          <a:srgbClr val="172033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ptos Mono"/>
                      </a:rPr>
                      <m:t>𝑡</m:t>
                    </m:r>
                    <m:r>
                      <a:rPr lang="en-US" sz="1650" b="0" i="1" smtClean="0">
                        <a:solidFill>
                          <a:srgbClr val="172033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ptos Mono"/>
                      </a:rPr>
                      <m:t>=</m:t>
                    </m:r>
                    <m:r>
                      <a:rPr lang="en-US" sz="1650" b="0" i="1" smtClean="0">
                        <a:solidFill>
                          <a:srgbClr val="172033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ptos Mono"/>
                      </a:rPr>
                      <m:t>𝑇</m:t>
                    </m:r>
                  </m:oMath>
                </a14:m>
                <a:r>
                  <a:rPr lang="en-US" sz="1650" b="0" dirty="0">
                    <a:solidFill>
                      <a:srgbClr val="172033"/>
                    </a:solidFill>
                    <a:latin typeface="Aptos Mono"/>
                    <a:ea typeface="Aptos Mono"/>
                    <a:cs typeface="Aptos Mono"/>
                  </a:rPr>
                  <a:t> noise</a:t>
                </a:r>
                <a:endParaRPr sz="1650" b="0" dirty="0">
                  <a:solidFill>
                    <a:srgbClr val="172033"/>
                  </a:solidFill>
                  <a:latin typeface="Aptos Mono"/>
                  <a:ea typeface="Aptos Mono"/>
                  <a:cs typeface="Aptos Mono"/>
                </a:endParaRP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19E4C7D4-0845-4D93-B5D7-56BE7992097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5850" y="1695450"/>
                <a:ext cx="9391650" cy="361950"/>
              </a:xfrm>
              <a:prstGeom prst="rect">
                <a:avLst/>
              </a:prstGeom>
              <a:blipFill>
                <a:blip r:embed="rId3"/>
                <a:stretch>
                  <a:fillRect l="-1362" t="-16393" b="-3279"/>
                </a:stretch>
              </a:blipFill>
              <a:ln w="0">
                <a:solidFill>
                  <a:srgbClr val="000000">
                    <a:alpha val="0"/>
                  </a:srgbClr>
                </a:solidFill>
                <a:prstDash val="solid"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>
            <a:extLst>
              <a:ext uri="{FF2B5EF4-FFF2-40B4-BE49-F238E27FC236}">
                <a16:creationId xmlns:a16="http://schemas.microsoft.com/office/drawing/2014/main" id="{A60E8B07-8764-40D8-9087-6324478A9555}"/>
              </a:ext>
            </a:extLst>
          </p:cNvPr>
          <p:cNvSpPr>
            <a:spLocks noGrp="1"/>
          </p:cNvSpPr>
          <p:nvPr/>
        </p:nvSpPr>
        <p:spPr>
          <a:xfrm>
            <a:off x="876300" y="1524000"/>
            <a:ext cx="9810750" cy="47625"/>
          </a:xfrm>
          <a:prstGeom prst="rect">
            <a:avLst/>
          </a:prstGeom>
          <a:solidFill>
            <a:srgbClr val="2F6FDB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C8A04A0-CE6F-4929-99EB-2D3470A05BCE}"/>
              </a:ext>
            </a:extLst>
          </p:cNvPr>
          <p:cNvSpPr>
            <a:spLocks noGrp="1"/>
          </p:cNvSpPr>
          <p:nvPr/>
        </p:nvSpPr>
        <p:spPr>
          <a:xfrm>
            <a:off x="876300" y="2495548"/>
            <a:ext cx="9810750" cy="1675259"/>
          </a:xfrm>
          <a:prstGeom prst="rect">
            <a:avLst/>
          </a:prstGeom>
          <a:solidFill>
            <a:srgbClr val="F5F8FC"/>
          </a:solidFill>
          <a:ln w="11430">
            <a:solidFill>
              <a:srgbClr val="B8C6DA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9C70FB6D-864C-4629-AF75-F6BFD93C9939}"/>
                  </a:ext>
                </a:extLst>
              </p:cNvPr>
              <p:cNvSpPr>
                <a:spLocks noGrp="1"/>
              </p:cNvSpPr>
              <p:nvPr/>
            </p:nvSpPr>
            <p:spPr>
              <a:xfrm>
                <a:off x="1085850" y="2666999"/>
                <a:ext cx="9391650" cy="1429132"/>
              </a:xfrm>
              <a:prstGeom prst="rect">
                <a:avLst/>
              </a:prstGeom>
              <a:solidFill>
                <a:srgbClr val="000000">
                  <a:alpha val="0"/>
                </a:srgbClr>
              </a:solidFill>
              <a:ln w="0">
                <a:solidFill>
                  <a:srgbClr val="000000">
                    <a:alpha val="0"/>
                  </a:srgbClr>
                </a:solidFill>
                <a:prstDash val="solid"/>
              </a:ln>
            </p:spPr>
            <p:txBody>
              <a:bodyPr lIns="0" tIns="0" rIns="0" bIns="0" anchor="t"/>
              <a:lstStyle/>
              <a:p>
                <a:pPr>
                  <a:defRPr sz="1650" b="0">
                    <a:solidFill>
                      <a:srgbClr val="172033"/>
                    </a:solidFill>
                    <a:latin typeface="Aptos Mono"/>
                    <a:ea typeface="Aptos Mono"/>
                    <a:cs typeface="Aptos Mono"/>
                  </a:defRPr>
                </a:pPr>
                <a:r>
                  <a:rPr lang="en-GB" sz="1650" b="0" dirty="0">
                    <a:solidFill>
                      <a:srgbClr val="172033"/>
                    </a:solidFill>
                    <a:latin typeface="Aptos Mono"/>
                    <a:ea typeface="Aptos Mono"/>
                    <a:cs typeface="Aptos Mono"/>
                  </a:rPr>
                  <a:t>Gaussian corruption: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650" b="0" i="1" dirty="0" smtClean="0">
                            <a:solidFill>
                              <a:srgbClr val="172033"/>
                            </a:solidFill>
                            <a:latin typeface="Cambria Math" panose="02040503050406030204" pitchFamily="18" charset="0"/>
                            <a:ea typeface="Aptos Mono"/>
                            <a:cs typeface="Aptos Mono"/>
                          </a:rPr>
                        </m:ctrlPr>
                      </m:sSubPr>
                      <m:e>
                        <m:r>
                          <a:rPr lang="en-GB" sz="1650" b="0" i="1" dirty="0" smtClean="0">
                            <a:solidFill>
                              <a:srgbClr val="172033"/>
                            </a:solidFill>
                            <a:latin typeface="Cambria Math" panose="02040503050406030204" pitchFamily="18" charset="0"/>
                            <a:ea typeface="Aptos Mono"/>
                            <a:cs typeface="Aptos Mono"/>
                          </a:rPr>
                          <m:t>𝑋</m:t>
                        </m:r>
                      </m:e>
                      <m:sub>
                        <m:r>
                          <a:rPr lang="en-GB" sz="1650" b="0" i="1" dirty="0" smtClean="0">
                            <a:solidFill>
                              <a:srgbClr val="172033"/>
                            </a:solidFill>
                            <a:latin typeface="Cambria Math" panose="02040503050406030204" pitchFamily="18" charset="0"/>
                            <a:ea typeface="Aptos Mono"/>
                            <a:cs typeface="Aptos Mono"/>
                          </a:rPr>
                          <m:t>𝑡</m:t>
                        </m:r>
                      </m:sub>
                    </m:sSub>
                    <m:r>
                      <a:rPr lang="en-US" sz="1650" b="0" i="1" dirty="0" smtClean="0">
                        <a:solidFill>
                          <a:srgbClr val="172033"/>
                        </a:solidFill>
                        <a:latin typeface="Cambria Math" panose="02040503050406030204" pitchFamily="18" charset="0"/>
                        <a:ea typeface="Aptos Mono"/>
                        <a:cs typeface="Aptos Mono"/>
                      </a:rPr>
                      <m:t> </m:t>
                    </m:r>
                    <m:r>
                      <a:rPr lang="en-GB" sz="1650" b="0" i="1" dirty="0">
                        <a:solidFill>
                          <a:srgbClr val="172033"/>
                        </a:solidFill>
                        <a:latin typeface="Cambria Math" panose="02040503050406030204" pitchFamily="18" charset="0"/>
                        <a:ea typeface="Aptos Mono"/>
                        <a:cs typeface="Aptos Mono"/>
                      </a:rPr>
                      <m:t>| </m:t>
                    </m:r>
                    <m:sSub>
                      <m:sSubPr>
                        <m:ctrlPr>
                          <a:rPr lang="en-GB" sz="1650" b="0" i="1" dirty="0" smtClean="0">
                            <a:solidFill>
                              <a:srgbClr val="172033"/>
                            </a:solidFill>
                            <a:latin typeface="Cambria Math" panose="02040503050406030204" pitchFamily="18" charset="0"/>
                            <a:ea typeface="Aptos Mono"/>
                            <a:cs typeface="Aptos Mono"/>
                          </a:rPr>
                        </m:ctrlPr>
                      </m:sSubPr>
                      <m:e>
                        <m:r>
                          <a:rPr lang="en-GB" sz="1650" b="0" i="1" dirty="0">
                            <a:solidFill>
                              <a:srgbClr val="172033"/>
                            </a:solidFill>
                            <a:latin typeface="Cambria Math" panose="02040503050406030204" pitchFamily="18" charset="0"/>
                            <a:ea typeface="Aptos Mono"/>
                            <a:cs typeface="Aptos Mono"/>
                          </a:rPr>
                          <m:t>𝑋</m:t>
                        </m:r>
                      </m:e>
                      <m:sub>
                        <m:r>
                          <a:rPr lang="en-GB" sz="1650" b="0" i="1" dirty="0">
                            <a:solidFill>
                              <a:srgbClr val="172033"/>
                            </a:solidFill>
                            <a:latin typeface="Cambria Math" panose="02040503050406030204" pitchFamily="18" charset="0"/>
                            <a:ea typeface="Aptos Mono"/>
                            <a:cs typeface="Aptos Mono"/>
                          </a:rPr>
                          <m:t>0</m:t>
                        </m:r>
                      </m:sub>
                    </m:sSub>
                    <m:r>
                      <a:rPr lang="en-GB" sz="1650" b="0" i="1" dirty="0">
                        <a:solidFill>
                          <a:srgbClr val="172033"/>
                        </a:solidFill>
                        <a:latin typeface="Cambria Math" panose="02040503050406030204" pitchFamily="18" charset="0"/>
                        <a:ea typeface="Aptos Mono"/>
                        <a:cs typeface="Aptos Mono"/>
                      </a:rPr>
                      <m:t> = </m:t>
                    </m:r>
                    <m:sSub>
                      <m:sSubPr>
                        <m:ctrlPr>
                          <a:rPr lang="en-GB" sz="1650" b="0" i="1" dirty="0" smtClean="0">
                            <a:solidFill>
                              <a:srgbClr val="172033"/>
                            </a:solidFill>
                            <a:latin typeface="Cambria Math" panose="02040503050406030204" pitchFamily="18" charset="0"/>
                            <a:ea typeface="Aptos Mono"/>
                            <a:cs typeface="Aptos Mono"/>
                          </a:rPr>
                        </m:ctrlPr>
                      </m:sSubPr>
                      <m:e>
                        <m:r>
                          <a:rPr lang="en-GB" sz="1650" b="0" i="1" dirty="0">
                            <a:solidFill>
                              <a:srgbClr val="172033"/>
                            </a:solidFill>
                            <a:latin typeface="Cambria Math" panose="02040503050406030204" pitchFamily="18" charset="0"/>
                            <a:ea typeface="Aptos Mono"/>
                            <a:cs typeface="Aptos Mono"/>
                          </a:rPr>
                          <m:t>𝑥</m:t>
                        </m:r>
                      </m:e>
                      <m:sub>
                        <m:r>
                          <a:rPr lang="en-GB" sz="1650" b="0" i="1" dirty="0">
                            <a:solidFill>
                              <a:srgbClr val="172033"/>
                            </a:solidFill>
                            <a:latin typeface="Cambria Math" panose="02040503050406030204" pitchFamily="18" charset="0"/>
                            <a:ea typeface="Aptos Mono"/>
                            <a:cs typeface="Aptos Mono"/>
                          </a:rPr>
                          <m:t>0</m:t>
                        </m:r>
                      </m:sub>
                    </m:sSub>
                    <m:r>
                      <a:rPr lang="en-GB" sz="1650" b="0" i="1" dirty="0">
                        <a:solidFill>
                          <a:srgbClr val="172033"/>
                        </a:solidFill>
                        <a:latin typeface="Cambria Math" panose="02040503050406030204" pitchFamily="18" charset="0"/>
                        <a:ea typeface="Aptos Mono"/>
                        <a:cs typeface="Aptos Mono"/>
                      </a:rPr>
                      <m:t> ~ </m:t>
                    </m:r>
                    <m:r>
                      <a:rPr lang="en-GB" sz="1650" b="0" i="1" dirty="0">
                        <a:solidFill>
                          <a:srgbClr val="172033"/>
                        </a:solidFill>
                        <a:latin typeface="Cambria Math" panose="02040503050406030204" pitchFamily="18" charset="0"/>
                        <a:ea typeface="Aptos Mono"/>
                        <a:cs typeface="Aptos Mono"/>
                      </a:rPr>
                      <m:t>𝑁</m:t>
                    </m:r>
                    <m:d>
                      <m:dPr>
                        <m:ctrlPr>
                          <a:rPr lang="en-GB" sz="1650" b="0" i="1" dirty="0" smtClean="0">
                            <a:solidFill>
                              <a:srgbClr val="172033"/>
                            </a:solidFill>
                            <a:latin typeface="Cambria Math" panose="02040503050406030204" pitchFamily="18" charset="0"/>
                            <a:ea typeface="Aptos Mono"/>
                            <a:cs typeface="Aptos Mono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650" b="0" i="1" dirty="0" smtClean="0">
                                <a:solidFill>
                                  <a:srgbClr val="172033"/>
                                </a:solidFill>
                                <a:latin typeface="Cambria Math" panose="02040503050406030204" pitchFamily="18" charset="0"/>
                                <a:ea typeface="Aptos Mono"/>
                                <a:cs typeface="Aptos Mono"/>
                              </a:rPr>
                            </m:ctrlPr>
                          </m:sSubPr>
                          <m:e>
                            <m:r>
                              <a:rPr lang="en-GB" sz="1650" b="0" i="1" dirty="0" smtClean="0">
                                <a:solidFill>
                                  <a:srgbClr val="172033"/>
                                </a:solidFill>
                                <a:latin typeface="Cambria Math" panose="02040503050406030204" pitchFamily="18" charset="0"/>
                                <a:ea typeface="Aptos Mono"/>
                                <a:cs typeface="Aptos Mono"/>
                              </a:rPr>
                              <m:t>𝛼</m:t>
                            </m:r>
                          </m:e>
                          <m:sub>
                            <m:r>
                              <a:rPr lang="en-US" sz="1650" b="0" i="1" dirty="0" smtClean="0">
                                <a:solidFill>
                                  <a:srgbClr val="172033"/>
                                </a:solidFill>
                                <a:latin typeface="Cambria Math" panose="02040503050406030204" pitchFamily="18" charset="0"/>
                                <a:ea typeface="Aptos Mono"/>
                                <a:cs typeface="Aptos Mono"/>
                              </a:rPr>
                              <m:t>𝑡</m:t>
                            </m:r>
                          </m:sub>
                        </m:sSub>
                        <m:sSub>
                          <m:sSubPr>
                            <m:ctrlPr>
                              <a:rPr lang="en-US" sz="1650" b="0" i="1" dirty="0" smtClean="0">
                                <a:solidFill>
                                  <a:srgbClr val="172033"/>
                                </a:solidFill>
                                <a:latin typeface="Cambria Math" panose="02040503050406030204" pitchFamily="18" charset="0"/>
                                <a:ea typeface="Aptos Mono"/>
                                <a:cs typeface="Aptos Mono"/>
                              </a:rPr>
                            </m:ctrlPr>
                          </m:sSubPr>
                          <m:e>
                            <m:r>
                              <a:rPr lang="en-GB" sz="1650" b="0" i="1" dirty="0">
                                <a:solidFill>
                                  <a:srgbClr val="172033"/>
                                </a:solidFill>
                                <a:latin typeface="Cambria Math" panose="02040503050406030204" pitchFamily="18" charset="0"/>
                                <a:ea typeface="Aptos Mono"/>
                                <a:cs typeface="Aptos Mono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650" b="0" i="1" dirty="0" smtClean="0">
                                <a:solidFill>
                                  <a:srgbClr val="172033"/>
                                </a:solidFill>
                                <a:latin typeface="Cambria Math" panose="02040503050406030204" pitchFamily="18" charset="0"/>
                                <a:ea typeface="Aptos Mono"/>
                                <a:cs typeface="Aptos Mono"/>
                              </a:rPr>
                              <m:t>0</m:t>
                            </m:r>
                          </m:sub>
                        </m:sSub>
                        <m:r>
                          <a:rPr lang="en-GB" sz="1650" b="0" i="1" dirty="0">
                            <a:solidFill>
                              <a:srgbClr val="172033"/>
                            </a:solidFill>
                            <a:latin typeface="Cambria Math" panose="02040503050406030204" pitchFamily="18" charset="0"/>
                            <a:ea typeface="Aptos Mono"/>
                            <a:cs typeface="Aptos Mono"/>
                          </a:rPr>
                          <m:t>, </m:t>
                        </m:r>
                        <m:sSubSup>
                          <m:sSubSupPr>
                            <m:ctrlPr>
                              <a:rPr lang="en-US" sz="1650" b="0" i="1" dirty="0" smtClean="0">
                                <a:solidFill>
                                  <a:srgbClr val="172033"/>
                                </a:solidFill>
                                <a:latin typeface="Cambria Math" panose="02040503050406030204" pitchFamily="18" charset="0"/>
                                <a:ea typeface="Aptos Mono"/>
                                <a:cs typeface="Aptos Mono"/>
                              </a:rPr>
                            </m:ctrlPr>
                          </m:sSubSupPr>
                          <m:e>
                            <m:r>
                              <a:rPr lang="en-US" sz="1650" b="0" i="1" dirty="0" smtClean="0">
                                <a:solidFill>
                                  <a:srgbClr val="172033"/>
                                </a:solidFill>
                                <a:latin typeface="Cambria Math" panose="02040503050406030204" pitchFamily="18" charset="0"/>
                                <a:ea typeface="Aptos Mono"/>
                                <a:cs typeface="Aptos Mono"/>
                              </a:rPr>
                              <m:t>𝜎</m:t>
                            </m:r>
                          </m:e>
                          <m:sub>
                            <m:r>
                              <a:rPr lang="en-US" sz="1650" b="0" i="1" dirty="0" smtClean="0">
                                <a:solidFill>
                                  <a:srgbClr val="172033"/>
                                </a:solidFill>
                                <a:latin typeface="Cambria Math" panose="02040503050406030204" pitchFamily="18" charset="0"/>
                                <a:ea typeface="Aptos Mono"/>
                                <a:cs typeface="Aptos Mono"/>
                              </a:rPr>
                              <m:t>𝑡</m:t>
                            </m:r>
                          </m:sub>
                          <m:sup>
                            <m:r>
                              <a:rPr lang="en-US" sz="1650" b="0" i="1" dirty="0" smtClean="0">
                                <a:solidFill>
                                  <a:srgbClr val="172033"/>
                                </a:solidFill>
                                <a:latin typeface="Cambria Math" panose="02040503050406030204" pitchFamily="18" charset="0"/>
                                <a:ea typeface="Aptos Mono"/>
                                <a:cs typeface="Aptos Mono"/>
                              </a:rPr>
                              <m:t>2</m:t>
                            </m:r>
                          </m:sup>
                        </m:sSubSup>
                        <m:r>
                          <a:rPr lang="en-GB" sz="1650" b="0" i="1" dirty="0">
                            <a:solidFill>
                              <a:srgbClr val="172033"/>
                            </a:solidFill>
                            <a:latin typeface="Cambria Math" panose="02040503050406030204" pitchFamily="18" charset="0"/>
                            <a:ea typeface="Aptos Mono"/>
                            <a:cs typeface="Aptos Mono"/>
                          </a:rPr>
                          <m:t> </m:t>
                        </m:r>
                        <m:r>
                          <a:rPr lang="en-GB" sz="1650" b="0" i="1" dirty="0">
                            <a:solidFill>
                              <a:srgbClr val="172033"/>
                            </a:solidFill>
                            <a:latin typeface="Cambria Math" panose="02040503050406030204" pitchFamily="18" charset="0"/>
                            <a:ea typeface="Aptos Mono"/>
                            <a:cs typeface="Aptos Mono"/>
                          </a:rPr>
                          <m:t>𝐼</m:t>
                        </m:r>
                      </m:e>
                    </m:d>
                    <m:r>
                      <a:rPr lang="en-US" sz="1650" b="0" i="1" dirty="0" smtClean="0">
                        <a:solidFill>
                          <a:srgbClr val="172033"/>
                        </a:solidFill>
                        <a:latin typeface="Cambria Math" panose="02040503050406030204" pitchFamily="18" charset="0"/>
                        <a:ea typeface="Aptos Mono"/>
                        <a:cs typeface="Aptos Mono"/>
                      </a:rPr>
                      <m:t> </m:t>
                    </m:r>
                  </m:oMath>
                </a14:m>
                <a:r>
                  <a:rPr lang="en-US" sz="1650" b="0" dirty="0">
                    <a:solidFill>
                      <a:srgbClr val="172033"/>
                    </a:solidFill>
                    <a:latin typeface="Aptos Mono"/>
                    <a:ea typeface="Aptos Mono"/>
                    <a:cs typeface="Aptos Mono"/>
                  </a:rPr>
                  <a:t>,</a:t>
                </a:r>
              </a:p>
              <a:p>
                <a:pPr>
                  <a:defRPr sz="1650" b="0">
                    <a:solidFill>
                      <a:srgbClr val="172033"/>
                    </a:solidFill>
                    <a:latin typeface="Aptos Mono"/>
                    <a:ea typeface="Aptos Mono"/>
                    <a:cs typeface="Aptos Mono"/>
                  </a:defRPr>
                </a:pPr>
                <a:r>
                  <a:rPr lang="en-US" sz="1650" b="0" dirty="0">
                    <a:solidFill>
                      <a:srgbClr val="172033"/>
                    </a:solidFill>
                    <a:latin typeface="Aptos Mono"/>
                    <a:ea typeface="Aptos Mono"/>
                    <a:cs typeface="Aptos Mono"/>
                  </a:rPr>
                  <a:t>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650" b="0" i="1">
                            <a:solidFill>
                              <a:srgbClr val="172033"/>
                            </a:solidFill>
                            <a:latin typeface="Cambria Math" panose="02040503050406030204" pitchFamily="18" charset="0"/>
                            <a:ea typeface="Aptos Mono"/>
                            <a:cs typeface="Aptos Mono"/>
                          </a:rPr>
                        </m:ctrlPr>
                      </m:sSubPr>
                      <m:e>
                        <m:r>
                          <a:rPr lang="fr-FR" sz="1650" b="0" i="1" smtClean="0">
                            <a:solidFill>
                              <a:srgbClr val="172033"/>
                            </a:solidFill>
                            <a:latin typeface="Cambria Math" panose="02040503050406030204" pitchFamily="18" charset="0"/>
                            <a:ea typeface="Aptos Mono"/>
                            <a:cs typeface="Aptos Mono"/>
                          </a:rPr>
                          <m:t>𝛼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fr-FR" sz="1650">
                            <a:latin typeface="Cambria Math" panose="02040503050406030204" pitchFamily="18" charset="0"/>
                          </a:rPr>
                          <m:t>t</m:t>
                        </m:r>
                      </m:sub>
                    </m:sSub>
                    <m:r>
                      <a:rPr lang="fr-FR" sz="165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fr-FR" sz="1650">
                        <a:latin typeface="Cambria Math" panose="02040503050406030204" pitchFamily="18" charset="0"/>
                      </a:rPr>
                      <m:t>exp</m:t>
                    </m:r>
                    <m:r>
                      <a:rPr lang="fr-FR" sz="1650" i="1">
                        <a:latin typeface="Cambria Math" panose="02040503050406030204" pitchFamily="18" charset="0"/>
                      </a:rPr>
                      <m:t>⁡</m:t>
                    </m:r>
                    <m:r>
                      <a:rPr lang="fr-FR" sz="1650">
                        <a:latin typeface="Cambria Math" panose="02040503050406030204" pitchFamily="18" charset="0"/>
                      </a:rPr>
                      <m:t>(</m:t>
                    </m:r>
                    <m:nary>
                      <m:naryPr>
                        <m:ctrlPr>
                          <a:rPr lang="fr-FR" sz="165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165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sz="165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  <m:e>
                        <m:r>
                          <a:rPr lang="en-US" sz="165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165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65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165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  <m:r>
                      <m:rPr>
                        <m:sty m:val="p"/>
                      </m:rPr>
                      <a:rPr lang="fr-FR" sz="1650">
                        <a:latin typeface="Cambria Math" panose="02040503050406030204" pitchFamily="18" charset="0"/>
                      </a:rPr>
                      <m:t>ds</m:t>
                    </m:r>
                    <m:r>
                      <a:rPr lang="fr-FR" sz="1650">
                        <a:latin typeface="Cambria Math" panose="02040503050406030204" pitchFamily="18" charset="0"/>
                      </a:rPr>
                      <m:t> )</m:t>
                    </m:r>
                  </m:oMath>
                </a14:m>
                <a:r>
                  <a:rPr lang="en-US" sz="1650" b="0" dirty="0">
                    <a:solidFill>
                      <a:srgbClr val="172033"/>
                    </a:solidFill>
                    <a:latin typeface="Aptos Mono"/>
                    <a:ea typeface="Aptos Mono"/>
                    <a:cs typeface="Aptos Mono"/>
                  </a:rPr>
                  <a:t> and</a:t>
                </a:r>
              </a:p>
              <a:p>
                <a:pPr>
                  <a:defRPr sz="1650" b="0">
                    <a:solidFill>
                      <a:srgbClr val="172033"/>
                    </a:solidFill>
                    <a:latin typeface="Aptos Mono"/>
                    <a:ea typeface="Aptos Mono"/>
                    <a:cs typeface="Aptos Mono"/>
                  </a:defRPr>
                </a:pPr>
                <a:r>
                  <a:rPr lang="en-US" sz="1650" b="0" dirty="0">
                    <a:solidFill>
                      <a:srgbClr val="172033"/>
                    </a:solidFill>
                    <a:latin typeface="Aptos Mono"/>
                    <a:ea typeface="Aptos Mono"/>
                    <a:cs typeface="Aptos Mono"/>
                  </a:rPr>
                  <a:t> </a:t>
                </a:r>
              </a:p>
              <a:p>
                <a:pPr>
                  <a:defRPr sz="1650" b="0">
                    <a:solidFill>
                      <a:srgbClr val="172033"/>
                    </a:solidFill>
                    <a:latin typeface="Aptos Mono"/>
                    <a:ea typeface="Aptos Mono"/>
                    <a:cs typeface="Aptos Mono"/>
                  </a:defRPr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fr-FR" sz="1650" b="0" i="1" dirty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650" b="0" i="1" dirty="0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fr-FR" sz="1650" i="1" dirty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fr-FR" sz="1650" i="1" dirty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fr-FR" sz="1650" i="1" dirty="0">
                          <a:latin typeface="Cambria Math" panose="02040503050406030204" pitchFamily="18" charset="0"/>
                        </a:rPr>
                        <m:t> =</m:t>
                      </m:r>
                      <m:nary>
                        <m:naryPr>
                          <m:ctrlPr>
                            <a:rPr lang="fr-FR" sz="1650" i="1" dirty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650" b="0" i="1" dirty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1650" b="0" i="1" dirty="0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  <m:e>
                          <m:func>
                            <m:funcPr>
                              <m:ctrlPr>
                                <a:rPr lang="fr-FR" sz="1650" i="1" dirty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fr-FR" sz="1650" i="0" dirty="0">
                                  <a:latin typeface="Cambria Math" panose="02040503050406030204" pitchFamily="18" charset="0"/>
                                </a:rPr>
                                <m:t>exp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fr-FR" sz="1650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FR" sz="1650" i="1" dirty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fr-FR" sz="1650" i="1" dirty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nary>
                                    <m:naryPr>
                                      <m:ctrlPr>
                                        <a:rPr lang="fr-FR" sz="1650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a:rPr lang="fr-FR" sz="1650" i="1" dirty="0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sub>
                                    <m:sup>
                                      <m:r>
                                        <a:rPr lang="fr-FR" sz="1650" i="1" dirty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p>
                                    <m:e>
                                      <m:r>
                                        <a:rPr lang="fr-FR" sz="1650" i="1" dirty="0"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  <m:d>
                                        <m:dPr>
                                          <m:ctrlPr>
                                            <a:rPr lang="fr-FR" sz="1650" i="1" dirty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fr-FR" sz="1650" i="1" dirty="0">
                                              <a:latin typeface="Cambria Math" panose="02040503050406030204" pitchFamily="18" charset="0"/>
                                            </a:rPr>
                                            <m:t>𝑢</m:t>
                                          </m:r>
                                        </m:e>
                                      </m:d>
                                    </m:e>
                                  </m:nary>
                                  <m:r>
                                    <a:rPr lang="fr-FR" sz="1650" i="1" dirty="0">
                                      <a:latin typeface="Cambria Math" panose="02040503050406030204" pitchFamily="18" charset="0"/>
                                    </a:rPr>
                                    <m:t>𝑑𝑢</m:t>
                                  </m:r>
                                  <m:r>
                                    <a:rPr lang="fr-FR" sz="1650" i="1" dirty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e>
                              </m:d>
                            </m:e>
                          </m:func>
                          <m:r>
                            <a:rPr lang="fr-FR" sz="1650" i="1" dirty="0">
                              <a:latin typeface="Cambria Math" panose="02040503050406030204" pitchFamily="18" charset="0"/>
                            </a:rPr>
                            <m:t>𝑔</m:t>
                          </m:r>
                          <m:sSup>
                            <m:sSupPr>
                              <m:ctrlPr>
                                <a:rPr lang="fr-FR" sz="1650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fr-FR" sz="1650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FR" sz="1650" i="1" dirty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d>
                            </m:e>
                            <m:sup>
                              <m:r>
                                <a:rPr lang="fr-FR" sz="1650" i="1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  <m:r>
                        <a:rPr lang="fr-FR" sz="1650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FR" sz="1650" i="1" dirty="0" err="1">
                          <a:latin typeface="Cambria Math" panose="02040503050406030204" pitchFamily="18" charset="0"/>
                        </a:rPr>
                        <m:t>𝑑𝑠</m:t>
                      </m:r>
                    </m:oMath>
                  </m:oMathPara>
                </a14:m>
                <a:endParaRPr sz="1650" b="0" dirty="0">
                  <a:solidFill>
                    <a:srgbClr val="172033"/>
                  </a:solidFill>
                  <a:latin typeface="Aptos Mono"/>
                  <a:ea typeface="Aptos Mono"/>
                  <a:cs typeface="Aptos Mono"/>
                </a:endParaRP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9C70FB6D-864C-4629-AF75-F6BFD93C993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5850" y="2666999"/>
                <a:ext cx="9391650" cy="1429132"/>
              </a:xfrm>
              <a:prstGeom prst="rect">
                <a:avLst/>
              </a:prstGeom>
              <a:blipFill>
                <a:blip r:embed="rId4"/>
                <a:stretch>
                  <a:fillRect l="-1362" t="-15678"/>
                </a:stretch>
              </a:blipFill>
              <a:ln w="0">
                <a:solidFill>
                  <a:srgbClr val="000000">
                    <a:alpha val="0"/>
                  </a:srgbClr>
                </a:solidFill>
                <a:prstDash val="solid"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>
            <a:extLst>
              <a:ext uri="{FF2B5EF4-FFF2-40B4-BE49-F238E27FC236}">
                <a16:creationId xmlns:a16="http://schemas.microsoft.com/office/drawing/2014/main" id="{83FA8359-1CAA-45F2-A989-ABBA9C8D4A38}"/>
              </a:ext>
            </a:extLst>
          </p:cNvPr>
          <p:cNvSpPr>
            <a:spLocks noGrp="1"/>
          </p:cNvSpPr>
          <p:nvPr/>
        </p:nvSpPr>
        <p:spPr>
          <a:xfrm>
            <a:off x="876300" y="2495550"/>
            <a:ext cx="9810750" cy="47625"/>
          </a:xfrm>
          <a:prstGeom prst="rect">
            <a:avLst/>
          </a:prstGeom>
          <a:solidFill>
            <a:srgbClr val="16A09A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4047BA4-B8A6-4D75-9376-CED41666ED33}"/>
              </a:ext>
            </a:extLst>
          </p:cNvPr>
          <p:cNvSpPr>
            <a:spLocks noGrp="1"/>
          </p:cNvSpPr>
          <p:nvPr/>
        </p:nvSpPr>
        <p:spPr>
          <a:xfrm>
            <a:off x="876300" y="4354068"/>
            <a:ext cx="9810750" cy="704850"/>
          </a:xfrm>
          <a:prstGeom prst="rect">
            <a:avLst/>
          </a:prstGeom>
          <a:solidFill>
            <a:srgbClr val="F5F8FC"/>
          </a:solidFill>
          <a:ln w="11430">
            <a:solidFill>
              <a:srgbClr val="B8C6DA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3531B8AB-23F3-4AA8-8564-A4080D914C34}"/>
                  </a:ext>
                </a:extLst>
              </p:cNvPr>
              <p:cNvSpPr>
                <a:spLocks noGrp="1"/>
              </p:cNvSpPr>
              <p:nvPr/>
            </p:nvSpPr>
            <p:spPr>
              <a:xfrm>
                <a:off x="1085850" y="4525518"/>
                <a:ext cx="9391650" cy="361950"/>
              </a:xfrm>
              <a:prstGeom prst="rect">
                <a:avLst/>
              </a:prstGeom>
              <a:solidFill>
                <a:srgbClr val="000000">
                  <a:alpha val="0"/>
                </a:srgbClr>
              </a:solidFill>
              <a:ln w="0">
                <a:solidFill>
                  <a:srgbClr val="000000">
                    <a:alpha val="0"/>
                  </a:srgbClr>
                </a:solidFill>
                <a:prstDash val="solid"/>
              </a:ln>
            </p:spPr>
            <p:txBody>
              <a:bodyPr lIns="0" tIns="0" rIns="0" bIns="0" anchor="t"/>
              <a:lstStyle/>
              <a:p>
                <a:pPr>
                  <a:defRPr sz="1650" b="0">
                    <a:solidFill>
                      <a:srgbClr val="172033"/>
                    </a:solidFill>
                    <a:latin typeface="Aptos Mono"/>
                    <a:ea typeface="Aptos Mono"/>
                    <a:cs typeface="Aptos Mono"/>
                  </a:defRPr>
                </a:pPr>
                <a:r>
                  <a:rPr lang="en-GB" sz="1650" b="0" dirty="0">
                    <a:solidFill>
                      <a:srgbClr val="172033"/>
                    </a:solidFill>
                    <a:latin typeface="Aptos Mono"/>
                    <a:ea typeface="Aptos Mono"/>
                    <a:cs typeface="Aptos Mono"/>
                  </a:rPr>
                  <a:t>Score: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sz="1650" b="0" i="1" dirty="0" smtClean="0">
                            <a:solidFill>
                              <a:srgbClr val="172033"/>
                            </a:solidFill>
                            <a:latin typeface="Cambria Math" panose="02040503050406030204" pitchFamily="18" charset="0"/>
                            <a:ea typeface="Aptos Mono"/>
                            <a:cs typeface="Aptos Mono"/>
                          </a:rPr>
                        </m:ctrlPr>
                      </m:sSubPr>
                      <m:e>
                        <m:r>
                          <a:rPr lang="ar-AE" sz="1650" b="0" i="1" dirty="0" smtClean="0">
                            <a:solidFill>
                              <a:srgbClr val="172033"/>
                            </a:solidFill>
                            <a:latin typeface="Cambria Math" panose="02040503050406030204" pitchFamily="18" charset="0"/>
                            <a:ea typeface="Aptos Mono"/>
                            <a:cs typeface="Aptos Mono"/>
                          </a:rPr>
                          <m:t>𝑠</m:t>
                        </m:r>
                      </m:e>
                      <m:sub>
                        <m:r>
                          <a:rPr lang="ar-AE" sz="1650" b="0" i="1" dirty="0" smtClean="0">
                            <a:solidFill>
                              <a:srgbClr val="172033"/>
                            </a:solidFill>
                            <a:latin typeface="Cambria Math" panose="02040503050406030204" pitchFamily="18" charset="0"/>
                            <a:ea typeface="Aptos Mono"/>
                            <a:cs typeface="Aptos Mono"/>
                          </a:rPr>
                          <m:t>𝑡</m:t>
                        </m:r>
                      </m:sub>
                    </m:sSub>
                    <m:d>
                      <m:dPr>
                        <m:ctrlPr>
                          <a:rPr lang="ar-AE" sz="1650" b="0" i="1" dirty="0">
                            <a:solidFill>
                              <a:srgbClr val="172033"/>
                            </a:solidFill>
                            <a:latin typeface="Cambria Math" panose="02040503050406030204" pitchFamily="18" charset="0"/>
                            <a:ea typeface="Aptos Mono"/>
                            <a:cs typeface="Aptos Mono"/>
                          </a:rPr>
                        </m:ctrlPr>
                      </m:dPr>
                      <m:e>
                        <m:r>
                          <a:rPr lang="ar-AE" sz="1650" b="0" i="1" dirty="0">
                            <a:solidFill>
                              <a:srgbClr val="172033"/>
                            </a:solidFill>
                            <a:latin typeface="Cambria Math" panose="02040503050406030204" pitchFamily="18" charset="0"/>
                            <a:ea typeface="Aptos Mono"/>
                            <a:cs typeface="Aptos Mono"/>
                          </a:rPr>
                          <m:t>𝑥</m:t>
                        </m:r>
                      </m:e>
                    </m:d>
                    <m:r>
                      <a:rPr lang="ar-AE" sz="1650" i="1" dirty="0">
                        <a:solidFill>
                          <a:srgbClr val="172033"/>
                        </a:solidFill>
                        <a:latin typeface="Cambria Math" panose="02040503050406030204" pitchFamily="18" charset="0"/>
                        <a:ea typeface="Aptos Mono"/>
                        <a:cs typeface="Aptos Mono"/>
                      </a:rPr>
                      <m:t>≈</m:t>
                    </m:r>
                    <m:sSub>
                      <m:sSubPr>
                        <m:ctrlPr>
                          <a:rPr lang="en-GB" sz="1650" b="0" i="1" dirty="0" err="1">
                            <a:solidFill>
                              <a:srgbClr val="172033"/>
                            </a:solidFill>
                            <a:latin typeface="Cambria Math" panose="02040503050406030204" pitchFamily="18" charset="0"/>
                            <a:ea typeface="Aptos Mono"/>
                            <a:cs typeface="Aptos Mono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ar-AE" sz="1650" b="0" i="0" dirty="0" smtClean="0">
                            <a:solidFill>
                              <a:srgbClr val="172033"/>
                            </a:solidFill>
                            <a:latin typeface="Cambria Math" panose="02040503050406030204" pitchFamily="18" charset="0"/>
                            <a:ea typeface="Aptos Mono"/>
                            <a:cs typeface="Aptos Mono"/>
                          </a:rPr>
                          <m:t>∇</m:t>
                        </m:r>
                      </m:e>
                      <m:sub>
                        <m:r>
                          <a:rPr lang="en-GB" sz="1650" b="0" i="1" dirty="0" err="1">
                            <a:solidFill>
                              <a:srgbClr val="172033"/>
                            </a:solidFill>
                            <a:latin typeface="Cambria Math" panose="02040503050406030204" pitchFamily="18" charset="0"/>
                            <a:ea typeface="Aptos Mono"/>
                            <a:cs typeface="Aptos Mono"/>
                          </a:rPr>
                          <m:t>𝑥</m:t>
                        </m:r>
                      </m:sub>
                    </m:sSub>
                    <m:func>
                      <m:funcPr>
                        <m:ctrlPr>
                          <a:rPr lang="en-GB" sz="1650" b="0" i="1" dirty="0">
                            <a:solidFill>
                              <a:srgbClr val="172033"/>
                            </a:solidFill>
                            <a:latin typeface="Cambria Math" panose="02040503050406030204" pitchFamily="18" charset="0"/>
                            <a:ea typeface="Aptos Mono"/>
                            <a:cs typeface="Aptos Mono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650" b="0" i="0" dirty="0">
                            <a:solidFill>
                              <a:srgbClr val="172033"/>
                            </a:solidFill>
                            <a:latin typeface="Cambria Math" panose="02040503050406030204" pitchFamily="18" charset="0"/>
                            <a:ea typeface="Aptos Mono"/>
                            <a:cs typeface="Aptos Mono"/>
                          </a:rPr>
                          <m:t>log</m:t>
                        </m:r>
                      </m:fName>
                      <m:e>
                        <m:sSub>
                          <m:sSubPr>
                            <m:ctrlPr>
                              <a:rPr lang="en-GB" sz="1650" b="0" i="1" dirty="0" err="1">
                                <a:solidFill>
                                  <a:srgbClr val="172033"/>
                                </a:solidFill>
                                <a:latin typeface="Cambria Math" panose="02040503050406030204" pitchFamily="18" charset="0"/>
                                <a:ea typeface="Aptos Mono"/>
                                <a:cs typeface="Aptos Mono"/>
                              </a:rPr>
                            </m:ctrlPr>
                          </m:sSubPr>
                          <m:e>
                            <m:r>
                              <a:rPr lang="en-GB" sz="1650" b="0" i="1" dirty="0" err="1">
                                <a:solidFill>
                                  <a:srgbClr val="172033"/>
                                </a:solidFill>
                                <a:latin typeface="Cambria Math" panose="02040503050406030204" pitchFamily="18" charset="0"/>
                                <a:ea typeface="Aptos Mono"/>
                                <a:cs typeface="Aptos Mono"/>
                              </a:rPr>
                              <m:t>𝑝</m:t>
                            </m:r>
                          </m:e>
                          <m:sub>
                            <m:r>
                              <a:rPr lang="en-GB" sz="1650" b="0" i="1" dirty="0" err="1">
                                <a:solidFill>
                                  <a:srgbClr val="172033"/>
                                </a:solidFill>
                                <a:latin typeface="Cambria Math" panose="02040503050406030204" pitchFamily="18" charset="0"/>
                                <a:ea typeface="Aptos Mono"/>
                                <a:cs typeface="Aptos Mono"/>
                              </a:rPr>
                              <m:t>𝑡</m:t>
                            </m:r>
                          </m:sub>
                        </m:sSub>
                        <m:d>
                          <m:dPr>
                            <m:ctrlPr>
                              <a:rPr lang="en-GB" sz="1650" b="0" i="1" dirty="0">
                                <a:solidFill>
                                  <a:srgbClr val="172033"/>
                                </a:solidFill>
                                <a:latin typeface="Cambria Math" panose="02040503050406030204" pitchFamily="18" charset="0"/>
                                <a:ea typeface="Aptos Mono"/>
                                <a:cs typeface="Aptos Mono"/>
                              </a:rPr>
                            </m:ctrlPr>
                          </m:dPr>
                          <m:e>
                            <m:r>
                              <a:rPr lang="en-GB" sz="1650" b="0" i="1" dirty="0">
                                <a:solidFill>
                                  <a:srgbClr val="172033"/>
                                </a:solidFill>
                                <a:latin typeface="Cambria Math" panose="02040503050406030204" pitchFamily="18" charset="0"/>
                                <a:ea typeface="Aptos Mono"/>
                                <a:cs typeface="Aptos Mono"/>
                              </a:rPr>
                              <m:t>𝑥</m:t>
                            </m:r>
                          </m:e>
                        </m:d>
                      </m:e>
                    </m:func>
                  </m:oMath>
                </a14:m>
                <a:endParaRPr sz="1650" b="0" dirty="0">
                  <a:solidFill>
                    <a:srgbClr val="172033"/>
                  </a:solidFill>
                  <a:latin typeface="Aptos Mono"/>
                  <a:ea typeface="Aptos Mono"/>
                  <a:cs typeface="Aptos Mono"/>
                </a:endParaRP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3531B8AB-23F3-4AA8-8564-A4080D914C3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5850" y="4525518"/>
                <a:ext cx="9391650" cy="361950"/>
              </a:xfrm>
              <a:prstGeom prst="rect">
                <a:avLst/>
              </a:prstGeom>
              <a:blipFill>
                <a:blip r:embed="rId5"/>
                <a:stretch>
                  <a:fillRect l="-1362" t="-14754" b="-3279"/>
                </a:stretch>
              </a:blipFill>
              <a:ln w="0">
                <a:solidFill>
                  <a:srgbClr val="000000">
                    <a:alpha val="0"/>
                  </a:srgbClr>
                </a:solidFill>
                <a:prstDash val="solid"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>
            <a:extLst>
              <a:ext uri="{FF2B5EF4-FFF2-40B4-BE49-F238E27FC236}">
                <a16:creationId xmlns:a16="http://schemas.microsoft.com/office/drawing/2014/main" id="{F651E065-5474-43FD-A20B-CB8E54D66B54}"/>
              </a:ext>
            </a:extLst>
          </p:cNvPr>
          <p:cNvSpPr>
            <a:spLocks noGrp="1"/>
          </p:cNvSpPr>
          <p:nvPr/>
        </p:nvSpPr>
        <p:spPr>
          <a:xfrm>
            <a:off x="876300" y="4354068"/>
            <a:ext cx="9810750" cy="47625"/>
          </a:xfrm>
          <a:prstGeom prst="rect">
            <a:avLst/>
          </a:prstGeom>
          <a:solidFill>
            <a:srgbClr val="D59625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C1538D3-0717-418C-830D-358ABC3AF817}"/>
              </a:ext>
            </a:extLst>
          </p:cNvPr>
          <p:cNvSpPr>
            <a:spLocks noGrp="1"/>
          </p:cNvSpPr>
          <p:nvPr/>
        </p:nvSpPr>
        <p:spPr>
          <a:xfrm>
            <a:off x="914400" y="5514213"/>
            <a:ext cx="9715500" cy="7429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1350" b="0">
                <a:solidFill>
                  <a:srgbClr val="5E6A7D"/>
                </a:solidFill>
                <a:latin typeface="Aptos"/>
                <a:ea typeface="Aptos"/>
                <a:cs typeface="Aptos"/>
              </a:defRPr>
            </a:pPr>
            <a:r>
              <a:rPr sz="1350" b="0" dirty="0">
                <a:solidFill>
                  <a:srgbClr val="5E6A7D"/>
                </a:solidFill>
                <a:latin typeface="Aptos"/>
                <a:ea typeface="Aptos"/>
                <a:cs typeface="Aptos"/>
              </a:rPr>
              <a:t>Sampling uses the learned score to move from noise back toward data.</a:t>
            </a:r>
          </a:p>
        </p:txBody>
      </p:sp>
    </p:spTree>
    <p:extLst>
      <p:ext uri="{BB962C8B-B14F-4D97-AF65-F5344CB8AC3E}">
        <p14:creationId xmlns:p14="http://schemas.microsoft.com/office/powerpoint/2010/main" val="10622178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6FE626A6-47D1-4F5E-B0ED-BB7DD020F26D}"/>
              </a:ext>
            </a:extLst>
          </p:cNvPr>
          <p:cNvSpPr>
            <a:spLocks noGrp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AFBFD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6834714-3E45-4A88-B32F-3861D79CBE6E}"/>
              </a:ext>
            </a:extLst>
          </p:cNvPr>
          <p:cNvSpPr>
            <a:spLocks noGrp="1"/>
          </p:cNvSpPr>
          <p:nvPr/>
        </p:nvSpPr>
        <p:spPr>
          <a:xfrm>
            <a:off x="0" y="0"/>
            <a:ext cx="12192000" cy="76200"/>
          </a:xfrm>
          <a:prstGeom prst="rect">
            <a:avLst/>
          </a:prstGeom>
          <a:solidFill>
            <a:srgbClr val="2F6FDB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2143C97-4CB8-497C-997A-C5AE95019447}"/>
              </a:ext>
            </a:extLst>
          </p:cNvPr>
          <p:cNvSpPr>
            <a:spLocks noGrp="1"/>
          </p:cNvSpPr>
          <p:nvPr/>
        </p:nvSpPr>
        <p:spPr>
          <a:xfrm>
            <a:off x="552450" y="228600"/>
            <a:ext cx="2000250" cy="1905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900" b="1">
                <a:solidFill>
                  <a:srgbClr val="2F6FDB"/>
                </a:solidFill>
                <a:latin typeface="Aptos"/>
                <a:ea typeface="Aptos"/>
                <a:cs typeface="Aptos"/>
              </a:defRPr>
            </a:pPr>
            <a:r>
              <a:rPr sz="900" b="1">
                <a:solidFill>
                  <a:srgbClr val="2F6FDB"/>
                </a:solidFill>
                <a:latin typeface="Aptos"/>
                <a:ea typeface="Aptos"/>
                <a:cs typeface="Aptos"/>
              </a:rPr>
              <a:t>RESEARCH DIRECTIONS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55EC12F-FF19-4EBE-9439-8F1A8949B41A}"/>
              </a:ext>
            </a:extLst>
          </p:cNvPr>
          <p:cNvSpPr>
            <a:spLocks noGrp="1"/>
          </p:cNvSpPr>
          <p:nvPr/>
        </p:nvSpPr>
        <p:spPr>
          <a:xfrm>
            <a:off x="552450" y="457200"/>
            <a:ext cx="9429750" cy="5524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2250" b="1">
                <a:solidFill>
                  <a:srgbClr val="172033"/>
                </a:solidFill>
                <a:latin typeface="Aptos Display"/>
                <a:ea typeface="Aptos Display"/>
                <a:cs typeface="Aptos Display"/>
              </a:defRPr>
            </a:pPr>
            <a:r>
              <a:rPr sz="2250" b="1">
                <a:solidFill>
                  <a:srgbClr val="172033"/>
                </a:solidFill>
                <a:latin typeface="Aptos Display"/>
                <a:ea typeface="Aptos Display"/>
                <a:cs typeface="Aptos Display"/>
              </a:rPr>
              <a:t>The natural next step is calibrated adaptive inference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4FB96D9-6EB9-4FA9-8AD3-322F69C23F5F}"/>
              </a:ext>
            </a:extLst>
          </p:cNvPr>
          <p:cNvSpPr>
            <a:spLocks noGrp="1"/>
          </p:cNvSpPr>
          <p:nvPr/>
        </p:nvSpPr>
        <p:spPr>
          <a:xfrm>
            <a:off x="552450" y="6515100"/>
            <a:ext cx="7905750" cy="1714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788" b="0">
                <a:solidFill>
                  <a:srgbClr val="7A8494"/>
                </a:solidFill>
                <a:latin typeface="Aptos"/>
                <a:ea typeface="Aptos"/>
                <a:cs typeface="Aptos"/>
              </a:defRPr>
            </a:pPr>
            <a:r>
              <a:rPr sz="788" b="0">
                <a:solidFill>
                  <a:srgbClr val="7A8494"/>
                </a:solidFill>
                <a:latin typeface="Aptos"/>
                <a:ea typeface="Aptos"/>
                <a:cs typeface="Aptos"/>
              </a:rPr>
              <a:t>Xiangyan Qu et al., From Scale to Speed: Adaptive Test-Time Scaling for Image Editing, arXiv 2026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5F1F628-E9A6-4203-B871-0022D2ED0622}"/>
              </a:ext>
            </a:extLst>
          </p:cNvPr>
          <p:cNvSpPr>
            <a:spLocks noGrp="1"/>
          </p:cNvSpPr>
          <p:nvPr/>
        </p:nvSpPr>
        <p:spPr>
          <a:xfrm>
            <a:off x="11049000" y="6515100"/>
            <a:ext cx="609600" cy="1714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r">
              <a:defRPr sz="788" b="0">
                <a:solidFill>
                  <a:srgbClr val="7A8494"/>
                </a:solidFill>
                <a:latin typeface="Aptos"/>
                <a:ea typeface="Aptos"/>
                <a:cs typeface="Aptos"/>
              </a:defRPr>
            </a:pPr>
            <a:r>
              <a:rPr sz="788" b="0">
                <a:solidFill>
                  <a:srgbClr val="7A8494"/>
                </a:solidFill>
                <a:latin typeface="Aptos"/>
                <a:ea typeface="Aptos"/>
                <a:cs typeface="Aptos"/>
              </a:rPr>
              <a:t>33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2FB1853-41D3-44AD-A331-7ED5F751D2C5}"/>
              </a:ext>
            </a:extLst>
          </p:cNvPr>
          <p:cNvSpPr>
            <a:spLocks noGrp="1"/>
          </p:cNvSpPr>
          <p:nvPr/>
        </p:nvSpPr>
        <p:spPr>
          <a:xfrm>
            <a:off x="781050" y="1524000"/>
            <a:ext cx="4705350" cy="1028700"/>
          </a:xfrm>
          <a:prstGeom prst="rect">
            <a:avLst/>
          </a:prstGeom>
          <a:solidFill>
            <a:srgbClr val="FFFFFF"/>
          </a:solidFill>
          <a:ln w="9525">
            <a:solidFill>
              <a:srgbClr val="C9D2E1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C705F65-1BAB-491E-A94C-E6380F5544D4}"/>
              </a:ext>
            </a:extLst>
          </p:cNvPr>
          <p:cNvSpPr>
            <a:spLocks noGrp="1"/>
          </p:cNvSpPr>
          <p:nvPr/>
        </p:nvSpPr>
        <p:spPr>
          <a:xfrm>
            <a:off x="952500" y="1752600"/>
            <a:ext cx="152400" cy="152400"/>
          </a:xfrm>
          <a:prstGeom prst="rect">
            <a:avLst/>
          </a:prstGeom>
          <a:solidFill>
            <a:srgbClr val="2F6FDB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B01BCFD-F1C7-4DD9-A3B0-A85EB118D72C}"/>
              </a:ext>
            </a:extLst>
          </p:cNvPr>
          <p:cNvSpPr>
            <a:spLocks noGrp="1"/>
          </p:cNvSpPr>
          <p:nvPr/>
        </p:nvSpPr>
        <p:spPr>
          <a:xfrm>
            <a:off x="1276350" y="1714500"/>
            <a:ext cx="3848100" cy="6667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1425" b="0">
                <a:solidFill>
                  <a:srgbClr val="172033"/>
                </a:solidFill>
                <a:latin typeface="Aptos"/>
                <a:ea typeface="Aptos"/>
                <a:cs typeface="Aptos"/>
              </a:defRPr>
            </a:pPr>
            <a:r>
              <a:rPr sz="1425" b="0">
                <a:solidFill>
                  <a:srgbClr val="172033"/>
                </a:solidFill>
                <a:latin typeface="Aptos"/>
                <a:ea typeface="Aptos"/>
                <a:cs typeface="Aptos"/>
              </a:rPr>
              <a:t>Train smaller specialized edit-quality verifiers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BA63AD6-B159-40BD-89E9-62606E80D064}"/>
              </a:ext>
            </a:extLst>
          </p:cNvPr>
          <p:cNvSpPr>
            <a:spLocks noGrp="1"/>
          </p:cNvSpPr>
          <p:nvPr/>
        </p:nvSpPr>
        <p:spPr>
          <a:xfrm>
            <a:off x="6000750" y="1524000"/>
            <a:ext cx="4705350" cy="1028700"/>
          </a:xfrm>
          <a:prstGeom prst="rect">
            <a:avLst/>
          </a:prstGeom>
          <a:solidFill>
            <a:srgbClr val="FFFFFF"/>
          </a:solidFill>
          <a:ln w="9525">
            <a:solidFill>
              <a:srgbClr val="C9D2E1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9AD9FF-B98C-46D5-A98D-DB722955B3EC}"/>
              </a:ext>
            </a:extLst>
          </p:cNvPr>
          <p:cNvSpPr>
            <a:spLocks noGrp="1"/>
          </p:cNvSpPr>
          <p:nvPr/>
        </p:nvSpPr>
        <p:spPr>
          <a:xfrm>
            <a:off x="6172200" y="1752600"/>
            <a:ext cx="152400" cy="152400"/>
          </a:xfrm>
          <a:prstGeom prst="rect">
            <a:avLst/>
          </a:prstGeom>
          <a:solidFill>
            <a:srgbClr val="16A09A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5FBEAF7-CAAF-45A3-A1B8-62F28A6FA6A7}"/>
              </a:ext>
            </a:extLst>
          </p:cNvPr>
          <p:cNvSpPr>
            <a:spLocks noGrp="1"/>
          </p:cNvSpPr>
          <p:nvPr/>
        </p:nvSpPr>
        <p:spPr>
          <a:xfrm>
            <a:off x="6496050" y="1714500"/>
            <a:ext cx="3848100" cy="6667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1425" b="0">
                <a:solidFill>
                  <a:srgbClr val="172033"/>
                </a:solidFill>
                <a:latin typeface="Aptos"/>
                <a:ea typeface="Aptos"/>
                <a:cs typeface="Aptos"/>
              </a:defRPr>
            </a:pPr>
            <a:r>
              <a:rPr sz="1425" b="0">
                <a:solidFill>
                  <a:srgbClr val="172033"/>
                </a:solidFill>
                <a:latin typeface="Aptos"/>
                <a:ea typeface="Aptos"/>
                <a:cs typeface="Aptos"/>
              </a:rPr>
              <a:t>Calibrate early-stage scores to future final quality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C3B7317-53EF-4BF1-A2DF-22E70B6FB731}"/>
              </a:ext>
            </a:extLst>
          </p:cNvPr>
          <p:cNvSpPr>
            <a:spLocks noGrp="1"/>
          </p:cNvSpPr>
          <p:nvPr/>
        </p:nvSpPr>
        <p:spPr>
          <a:xfrm>
            <a:off x="781050" y="2971800"/>
            <a:ext cx="4705350" cy="1028700"/>
          </a:xfrm>
          <a:prstGeom prst="rect">
            <a:avLst/>
          </a:prstGeom>
          <a:solidFill>
            <a:srgbClr val="FFFFFF"/>
          </a:solidFill>
          <a:ln w="9525">
            <a:solidFill>
              <a:srgbClr val="C9D2E1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484E03C-25B8-4EBA-87A0-6E60E692A958}"/>
              </a:ext>
            </a:extLst>
          </p:cNvPr>
          <p:cNvSpPr>
            <a:spLocks noGrp="1"/>
          </p:cNvSpPr>
          <p:nvPr/>
        </p:nvSpPr>
        <p:spPr>
          <a:xfrm>
            <a:off x="952500" y="3200400"/>
            <a:ext cx="152400" cy="152400"/>
          </a:xfrm>
          <a:prstGeom prst="rect">
            <a:avLst/>
          </a:prstGeom>
          <a:solidFill>
            <a:srgbClr val="D59625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8B4207-B0C2-4E3C-9B45-06446CFC380C}"/>
              </a:ext>
            </a:extLst>
          </p:cNvPr>
          <p:cNvSpPr>
            <a:spLocks noGrp="1"/>
          </p:cNvSpPr>
          <p:nvPr/>
        </p:nvSpPr>
        <p:spPr>
          <a:xfrm>
            <a:off x="1276350" y="3162300"/>
            <a:ext cx="3848100" cy="6667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1425" b="0">
                <a:solidFill>
                  <a:srgbClr val="172033"/>
                </a:solidFill>
                <a:latin typeface="Aptos"/>
                <a:ea typeface="Aptos"/>
                <a:cs typeface="Aptos"/>
              </a:defRPr>
            </a:pPr>
            <a:r>
              <a:rPr sz="1425" b="0">
                <a:solidFill>
                  <a:srgbClr val="172033"/>
                </a:solidFill>
                <a:latin typeface="Aptos"/>
                <a:ea typeface="Aptos"/>
                <a:cs typeface="Aptos"/>
              </a:rPr>
              <a:t>Design stopping rules with uncertainty, bandits, or optimal stopping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53BC298-B712-49D6-AD6E-8866CF1F4929}"/>
              </a:ext>
            </a:extLst>
          </p:cNvPr>
          <p:cNvSpPr>
            <a:spLocks noGrp="1"/>
          </p:cNvSpPr>
          <p:nvPr/>
        </p:nvSpPr>
        <p:spPr>
          <a:xfrm>
            <a:off x="6000750" y="2971800"/>
            <a:ext cx="4705350" cy="1028700"/>
          </a:xfrm>
          <a:prstGeom prst="rect">
            <a:avLst/>
          </a:prstGeom>
          <a:solidFill>
            <a:srgbClr val="FFFFFF"/>
          </a:solidFill>
          <a:ln w="9525">
            <a:solidFill>
              <a:srgbClr val="C9D2E1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E5F19BD-0E82-4811-ADE9-358F590D93F5}"/>
              </a:ext>
            </a:extLst>
          </p:cNvPr>
          <p:cNvSpPr>
            <a:spLocks noGrp="1"/>
          </p:cNvSpPr>
          <p:nvPr/>
        </p:nvSpPr>
        <p:spPr>
          <a:xfrm>
            <a:off x="6172200" y="3200400"/>
            <a:ext cx="152400" cy="152400"/>
          </a:xfrm>
          <a:prstGeom prst="rect">
            <a:avLst/>
          </a:prstGeom>
          <a:solidFill>
            <a:srgbClr val="B54A59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759204B-95D4-435D-A4B7-67D28C679A55}"/>
              </a:ext>
            </a:extLst>
          </p:cNvPr>
          <p:cNvSpPr>
            <a:spLocks noGrp="1"/>
          </p:cNvSpPr>
          <p:nvPr/>
        </p:nvSpPr>
        <p:spPr>
          <a:xfrm>
            <a:off x="6496050" y="3162300"/>
            <a:ext cx="3848100" cy="6667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1425" b="0">
                <a:solidFill>
                  <a:srgbClr val="172033"/>
                </a:solidFill>
                <a:latin typeface="Aptos"/>
                <a:ea typeface="Aptos"/>
                <a:cs typeface="Aptos"/>
              </a:defRPr>
            </a:pPr>
            <a:r>
              <a:rPr sz="1425" b="0">
                <a:solidFill>
                  <a:srgbClr val="172033"/>
                </a:solidFill>
                <a:latin typeface="Aptos"/>
                <a:ea typeface="Aptos"/>
                <a:cs typeface="Aptos"/>
              </a:rPr>
              <a:t>Extend adaptive compute allocation to video editing and other constrained generation tasks</a:t>
            </a:r>
          </a:p>
        </p:txBody>
      </p:sp>
    </p:spTree>
    <p:extLst>
      <p:ext uri="{BB962C8B-B14F-4D97-AF65-F5344CB8AC3E}">
        <p14:creationId xmlns:p14="http://schemas.microsoft.com/office/powerpoint/2010/main" val="188343134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6A9F7C8D-B4C9-456D-AD4A-751B947DE767}"/>
              </a:ext>
            </a:extLst>
          </p:cNvPr>
          <p:cNvSpPr>
            <a:spLocks noGrp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AFBFD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2BB6C60-8A03-4CF5-95F7-101A0C573E0E}"/>
              </a:ext>
            </a:extLst>
          </p:cNvPr>
          <p:cNvSpPr>
            <a:spLocks noGrp="1"/>
          </p:cNvSpPr>
          <p:nvPr/>
        </p:nvSpPr>
        <p:spPr>
          <a:xfrm>
            <a:off x="0" y="0"/>
            <a:ext cx="12192000" cy="76200"/>
          </a:xfrm>
          <a:prstGeom prst="rect">
            <a:avLst/>
          </a:prstGeom>
          <a:solidFill>
            <a:srgbClr val="2F6FDB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475B889-89DE-4260-B720-231D9662631D}"/>
              </a:ext>
            </a:extLst>
          </p:cNvPr>
          <p:cNvSpPr>
            <a:spLocks noGrp="1"/>
          </p:cNvSpPr>
          <p:nvPr/>
        </p:nvSpPr>
        <p:spPr>
          <a:xfrm>
            <a:off x="552450" y="228600"/>
            <a:ext cx="2000250" cy="1905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900" b="1">
                <a:solidFill>
                  <a:srgbClr val="2F6FDB"/>
                </a:solidFill>
                <a:latin typeface="Aptos"/>
                <a:ea typeface="Aptos"/>
                <a:cs typeface="Aptos"/>
              </a:defRPr>
            </a:pPr>
            <a:r>
              <a:rPr sz="900" b="1">
                <a:solidFill>
                  <a:srgbClr val="2F6FDB"/>
                </a:solidFill>
                <a:latin typeface="Aptos"/>
                <a:ea typeface="Aptos"/>
                <a:cs typeface="Aptos"/>
              </a:rPr>
              <a:t>TAKEAWAYS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4BC20D9-8990-4A81-A21E-AEF8AA7F7095}"/>
              </a:ext>
            </a:extLst>
          </p:cNvPr>
          <p:cNvSpPr>
            <a:spLocks noGrp="1"/>
          </p:cNvSpPr>
          <p:nvPr/>
        </p:nvSpPr>
        <p:spPr>
          <a:xfrm>
            <a:off x="552450" y="457200"/>
            <a:ext cx="9429750" cy="5524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2250" b="1">
                <a:solidFill>
                  <a:srgbClr val="172033"/>
                </a:solidFill>
                <a:latin typeface="Aptos Display"/>
                <a:ea typeface="Aptos Display"/>
                <a:cs typeface="Aptos Display"/>
              </a:defRPr>
            </a:pPr>
            <a:r>
              <a:rPr sz="2250" b="1">
                <a:solidFill>
                  <a:srgbClr val="172033"/>
                </a:solidFill>
                <a:latin typeface="Aptos Display"/>
                <a:ea typeface="Aptos Display"/>
                <a:cs typeface="Aptos Display"/>
              </a:rPr>
              <a:t>The lesson is not just more compute; it is better allocation of compute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0E96221-8DBB-4552-A33C-E4FB84A881FE}"/>
              </a:ext>
            </a:extLst>
          </p:cNvPr>
          <p:cNvSpPr>
            <a:spLocks noGrp="1"/>
          </p:cNvSpPr>
          <p:nvPr/>
        </p:nvSpPr>
        <p:spPr>
          <a:xfrm>
            <a:off x="552450" y="6515100"/>
            <a:ext cx="7905750" cy="1714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788" b="0">
                <a:solidFill>
                  <a:srgbClr val="7A8494"/>
                </a:solidFill>
                <a:latin typeface="Aptos"/>
                <a:ea typeface="Aptos"/>
                <a:cs typeface="Aptos"/>
              </a:defRPr>
            </a:pPr>
            <a:r>
              <a:rPr sz="788" b="0">
                <a:solidFill>
                  <a:srgbClr val="7A8494"/>
                </a:solidFill>
                <a:latin typeface="Aptos"/>
                <a:ea typeface="Aptos"/>
                <a:cs typeface="Aptos"/>
              </a:rPr>
              <a:t>Xiangyan Qu et al., From Scale to Speed: Adaptive Test-Time Scaling for Image Editing, arXiv 2026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C66822B-21E0-478F-8467-CCA3E8C3F61F}"/>
              </a:ext>
            </a:extLst>
          </p:cNvPr>
          <p:cNvSpPr>
            <a:spLocks noGrp="1"/>
          </p:cNvSpPr>
          <p:nvPr/>
        </p:nvSpPr>
        <p:spPr>
          <a:xfrm>
            <a:off x="11049000" y="6515100"/>
            <a:ext cx="609600" cy="1714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r">
              <a:defRPr sz="788" b="0">
                <a:solidFill>
                  <a:srgbClr val="7A8494"/>
                </a:solidFill>
                <a:latin typeface="Aptos"/>
                <a:ea typeface="Aptos"/>
                <a:cs typeface="Aptos"/>
              </a:defRPr>
            </a:pPr>
            <a:r>
              <a:rPr sz="788" b="0">
                <a:solidFill>
                  <a:srgbClr val="7A8494"/>
                </a:solidFill>
                <a:latin typeface="Aptos"/>
                <a:ea typeface="Aptos"/>
                <a:cs typeface="Aptos"/>
              </a:rPr>
              <a:t>34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393AA05-77DA-49F5-AFA7-252D7EFBFBD8}"/>
              </a:ext>
            </a:extLst>
          </p:cNvPr>
          <p:cNvSpPr>
            <a:spLocks noGrp="1"/>
          </p:cNvSpPr>
          <p:nvPr/>
        </p:nvSpPr>
        <p:spPr>
          <a:xfrm>
            <a:off x="781050" y="2000250"/>
            <a:ext cx="3143250" cy="2333625"/>
          </a:xfrm>
          <a:prstGeom prst="rect">
            <a:avLst/>
          </a:prstGeom>
          <a:solidFill>
            <a:srgbClr val="FFFFFF"/>
          </a:solidFill>
          <a:ln w="9525">
            <a:solidFill>
              <a:srgbClr val="C9D2E1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5DB277F-7167-45D6-A8DD-F8F31A241712}"/>
              </a:ext>
            </a:extLst>
          </p:cNvPr>
          <p:cNvSpPr>
            <a:spLocks noGrp="1"/>
          </p:cNvSpPr>
          <p:nvPr/>
        </p:nvSpPr>
        <p:spPr>
          <a:xfrm>
            <a:off x="781050" y="2000250"/>
            <a:ext cx="57150" cy="2333625"/>
          </a:xfrm>
          <a:prstGeom prst="rect">
            <a:avLst/>
          </a:prstGeom>
          <a:solidFill>
            <a:srgbClr val="2F6FDB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E97E270-828C-4ECF-93AB-AE807612D490}"/>
              </a:ext>
            </a:extLst>
          </p:cNvPr>
          <p:cNvSpPr>
            <a:spLocks noGrp="1"/>
          </p:cNvSpPr>
          <p:nvPr/>
        </p:nvSpPr>
        <p:spPr>
          <a:xfrm>
            <a:off x="990600" y="2190750"/>
            <a:ext cx="2762250" cy="2857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1350" b="1">
                <a:solidFill>
                  <a:srgbClr val="172033"/>
                </a:solidFill>
                <a:latin typeface="Aptos"/>
                <a:ea typeface="Aptos"/>
                <a:cs typeface="Aptos"/>
              </a:defRPr>
            </a:pPr>
            <a:r>
              <a:rPr sz="1350" b="1">
                <a:solidFill>
                  <a:srgbClr val="172033"/>
                </a:solidFill>
                <a:latin typeface="Aptos"/>
                <a:ea typeface="Aptos"/>
                <a:cs typeface="Aptos"/>
              </a:rPr>
              <a:t>1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575A9F6-0379-488A-918B-2901AD9F9CA5}"/>
              </a:ext>
            </a:extLst>
          </p:cNvPr>
          <p:cNvSpPr>
            <a:spLocks noGrp="1"/>
          </p:cNvSpPr>
          <p:nvPr/>
        </p:nvSpPr>
        <p:spPr>
          <a:xfrm>
            <a:off x="990600" y="2552700"/>
            <a:ext cx="2762250" cy="1666875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1200" b="0">
                <a:solidFill>
                  <a:srgbClr val="5E6A7D"/>
                </a:solidFill>
                <a:latin typeface="Aptos"/>
                <a:ea typeface="Aptos"/>
                <a:cs typeface="Aptos"/>
              </a:defRPr>
            </a:pPr>
            <a:r>
              <a:rPr sz="1200" b="0">
                <a:solidFill>
                  <a:srgbClr val="5E6A7D"/>
                </a:solidFill>
                <a:latin typeface="Aptos"/>
                <a:ea typeface="Aptos"/>
                <a:cs typeface="Aptos"/>
              </a:rPr>
              <a:t>Test-time scaling is becoming an algorithmic design space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B036119-7422-41D4-AC10-7DE5D05461A9}"/>
              </a:ext>
            </a:extLst>
          </p:cNvPr>
          <p:cNvSpPr>
            <a:spLocks noGrp="1"/>
          </p:cNvSpPr>
          <p:nvPr/>
        </p:nvSpPr>
        <p:spPr>
          <a:xfrm>
            <a:off x="4457700" y="2000250"/>
            <a:ext cx="3143250" cy="2333625"/>
          </a:xfrm>
          <a:prstGeom prst="rect">
            <a:avLst/>
          </a:prstGeom>
          <a:solidFill>
            <a:srgbClr val="FFFFFF"/>
          </a:solidFill>
          <a:ln w="9525">
            <a:solidFill>
              <a:srgbClr val="C9D2E1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C97A7BC-D5FB-49C8-B2C5-1E1AF04F7B25}"/>
              </a:ext>
            </a:extLst>
          </p:cNvPr>
          <p:cNvSpPr>
            <a:spLocks noGrp="1"/>
          </p:cNvSpPr>
          <p:nvPr/>
        </p:nvSpPr>
        <p:spPr>
          <a:xfrm>
            <a:off x="4457700" y="2000250"/>
            <a:ext cx="57150" cy="2333625"/>
          </a:xfrm>
          <a:prstGeom prst="rect">
            <a:avLst/>
          </a:prstGeom>
          <a:solidFill>
            <a:srgbClr val="16A09A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76E9F65-3CDA-45DF-8058-DADD152169E5}"/>
              </a:ext>
            </a:extLst>
          </p:cNvPr>
          <p:cNvSpPr>
            <a:spLocks noGrp="1"/>
          </p:cNvSpPr>
          <p:nvPr/>
        </p:nvSpPr>
        <p:spPr>
          <a:xfrm>
            <a:off x="4667250" y="2190750"/>
            <a:ext cx="2762250" cy="2857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1350" b="1">
                <a:solidFill>
                  <a:srgbClr val="172033"/>
                </a:solidFill>
                <a:latin typeface="Aptos"/>
                <a:ea typeface="Aptos"/>
                <a:cs typeface="Aptos"/>
              </a:defRPr>
            </a:pPr>
            <a:r>
              <a:rPr sz="1350" b="1">
                <a:solidFill>
                  <a:srgbClr val="172033"/>
                </a:solidFill>
                <a:latin typeface="Aptos"/>
                <a:ea typeface="Aptos"/>
                <a:cs typeface="Aptos"/>
              </a:rPr>
              <a:t>2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B10C29D-F333-476E-9021-C6CC708AF8C3}"/>
              </a:ext>
            </a:extLst>
          </p:cNvPr>
          <p:cNvSpPr>
            <a:spLocks noGrp="1"/>
          </p:cNvSpPr>
          <p:nvPr/>
        </p:nvSpPr>
        <p:spPr>
          <a:xfrm>
            <a:off x="4667250" y="2552700"/>
            <a:ext cx="2762250" cy="1666875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1200" b="0">
                <a:solidFill>
                  <a:srgbClr val="5E6A7D"/>
                </a:solidFill>
                <a:latin typeface="Aptos"/>
                <a:ea typeface="Aptos"/>
                <a:cs typeface="Aptos"/>
              </a:defRPr>
            </a:pPr>
            <a:r>
              <a:rPr sz="1200" b="0">
                <a:solidFill>
                  <a:srgbClr val="5E6A7D"/>
                </a:solidFill>
                <a:latin typeface="Aptos"/>
                <a:ea typeface="Aptos"/>
                <a:cs typeface="Aptos"/>
              </a:rPr>
              <a:t>Image editing needs different scaling logic than open-ended generation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2546FAC-F2AC-4C65-B30E-8B77EC023975}"/>
              </a:ext>
            </a:extLst>
          </p:cNvPr>
          <p:cNvSpPr>
            <a:spLocks noGrp="1"/>
          </p:cNvSpPr>
          <p:nvPr/>
        </p:nvSpPr>
        <p:spPr>
          <a:xfrm>
            <a:off x="8134350" y="2000250"/>
            <a:ext cx="3143250" cy="2333625"/>
          </a:xfrm>
          <a:prstGeom prst="rect">
            <a:avLst/>
          </a:prstGeom>
          <a:solidFill>
            <a:srgbClr val="FFFFFF"/>
          </a:solidFill>
          <a:ln w="9525">
            <a:solidFill>
              <a:srgbClr val="C9D2E1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CCF400F-163F-45CD-A310-0CFCD2085244}"/>
              </a:ext>
            </a:extLst>
          </p:cNvPr>
          <p:cNvSpPr>
            <a:spLocks noGrp="1"/>
          </p:cNvSpPr>
          <p:nvPr/>
        </p:nvSpPr>
        <p:spPr>
          <a:xfrm>
            <a:off x="8134350" y="2000250"/>
            <a:ext cx="57150" cy="2333625"/>
          </a:xfrm>
          <a:prstGeom prst="rect">
            <a:avLst/>
          </a:prstGeom>
          <a:solidFill>
            <a:srgbClr val="D59625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7948C6A-0A35-4F72-83F4-4805B08FDBE8}"/>
              </a:ext>
            </a:extLst>
          </p:cNvPr>
          <p:cNvSpPr>
            <a:spLocks noGrp="1"/>
          </p:cNvSpPr>
          <p:nvPr/>
        </p:nvSpPr>
        <p:spPr>
          <a:xfrm>
            <a:off x="8343900" y="2190750"/>
            <a:ext cx="2762250" cy="2857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1350" b="1">
                <a:solidFill>
                  <a:srgbClr val="172033"/>
                </a:solidFill>
                <a:latin typeface="Aptos"/>
                <a:ea typeface="Aptos"/>
                <a:cs typeface="Aptos"/>
              </a:defRPr>
            </a:pPr>
            <a:r>
              <a:rPr sz="1350" b="1">
                <a:solidFill>
                  <a:srgbClr val="172033"/>
                </a:solidFill>
                <a:latin typeface="Aptos"/>
                <a:ea typeface="Aptos"/>
                <a:cs typeface="Aptos"/>
              </a:rPr>
              <a:t>3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207F188-0946-4A71-A40E-7D6BA0BFBD84}"/>
              </a:ext>
            </a:extLst>
          </p:cNvPr>
          <p:cNvSpPr>
            <a:spLocks noGrp="1"/>
          </p:cNvSpPr>
          <p:nvPr/>
        </p:nvSpPr>
        <p:spPr>
          <a:xfrm>
            <a:off x="8343900" y="2552700"/>
            <a:ext cx="2762250" cy="1666875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1200" b="0">
                <a:solidFill>
                  <a:srgbClr val="5E6A7D"/>
                </a:solidFill>
                <a:latin typeface="Aptos"/>
                <a:ea typeface="Aptos"/>
                <a:cs typeface="Aptos"/>
              </a:defRPr>
            </a:pPr>
            <a:r>
              <a:rPr sz="1200" b="0">
                <a:solidFill>
                  <a:srgbClr val="5E6A7D"/>
                </a:solidFill>
                <a:latin typeface="Aptos"/>
                <a:ea typeface="Aptos"/>
                <a:cs typeface="Aptos"/>
              </a:rPr>
              <a:t>Adaptive sampling policies may matter as much as raw sampling scale</a:t>
            </a:r>
          </a:p>
        </p:txBody>
      </p:sp>
    </p:spTree>
    <p:extLst>
      <p:ext uri="{BB962C8B-B14F-4D97-AF65-F5344CB8AC3E}">
        <p14:creationId xmlns:p14="http://schemas.microsoft.com/office/powerpoint/2010/main" val="13097504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9315524B-380E-4CAF-BE9A-CC7BBC4061D0}"/>
              </a:ext>
            </a:extLst>
          </p:cNvPr>
          <p:cNvSpPr>
            <a:spLocks noGrp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AFBFD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93F546B-EC1F-4CCC-8FD1-279C3AB430CA}"/>
              </a:ext>
            </a:extLst>
          </p:cNvPr>
          <p:cNvSpPr>
            <a:spLocks noGrp="1"/>
          </p:cNvSpPr>
          <p:nvPr/>
        </p:nvSpPr>
        <p:spPr>
          <a:xfrm>
            <a:off x="0" y="0"/>
            <a:ext cx="12192000" cy="76200"/>
          </a:xfrm>
          <a:prstGeom prst="rect">
            <a:avLst/>
          </a:prstGeom>
          <a:solidFill>
            <a:srgbClr val="2F6FDB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CE6A94F-D39D-471C-ACAE-E3807E713478}"/>
              </a:ext>
            </a:extLst>
          </p:cNvPr>
          <p:cNvSpPr>
            <a:spLocks noGrp="1"/>
          </p:cNvSpPr>
          <p:nvPr/>
        </p:nvSpPr>
        <p:spPr>
          <a:xfrm>
            <a:off x="552450" y="228600"/>
            <a:ext cx="2000250" cy="1905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900" b="1">
                <a:solidFill>
                  <a:srgbClr val="2F6FDB"/>
                </a:solidFill>
                <a:latin typeface="Aptos"/>
                <a:ea typeface="Aptos"/>
                <a:cs typeface="Aptos"/>
              </a:defRPr>
            </a:pPr>
            <a:r>
              <a:rPr sz="900" b="1">
                <a:solidFill>
                  <a:srgbClr val="2F6FDB"/>
                </a:solidFill>
                <a:latin typeface="Aptos"/>
                <a:ea typeface="Aptos"/>
                <a:cs typeface="Aptos"/>
              </a:rPr>
              <a:t>DIFFUSION VISUAL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4A40328-631A-49CD-B541-90C24B209AC2}"/>
              </a:ext>
            </a:extLst>
          </p:cNvPr>
          <p:cNvSpPr>
            <a:spLocks noGrp="1"/>
          </p:cNvSpPr>
          <p:nvPr/>
        </p:nvSpPr>
        <p:spPr>
          <a:xfrm>
            <a:off x="552450" y="457200"/>
            <a:ext cx="9429750" cy="5524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2250" b="1">
                <a:solidFill>
                  <a:srgbClr val="172033"/>
                </a:solidFill>
                <a:latin typeface="Aptos Display"/>
                <a:ea typeface="Aptos Display"/>
                <a:cs typeface="Aptos Display"/>
              </a:defRPr>
            </a:pPr>
            <a:r>
              <a:rPr sz="2250" b="1">
                <a:solidFill>
                  <a:srgbClr val="172033"/>
                </a:solidFill>
                <a:latin typeface="Aptos Display"/>
                <a:ea typeface="Aptos Display"/>
                <a:cs typeface="Aptos Display"/>
              </a:rPr>
              <a:t>The sampling story is easiest to see as a trajectory through noise levels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3356ED1-CF6A-4752-9AC6-8EEB483ED235}"/>
              </a:ext>
            </a:extLst>
          </p:cNvPr>
          <p:cNvSpPr>
            <a:spLocks noGrp="1"/>
          </p:cNvSpPr>
          <p:nvPr/>
        </p:nvSpPr>
        <p:spPr>
          <a:xfrm>
            <a:off x="552450" y="6515100"/>
            <a:ext cx="7905750" cy="1714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788" b="0">
                <a:solidFill>
                  <a:srgbClr val="7A8494"/>
                </a:solidFill>
                <a:latin typeface="Aptos"/>
                <a:ea typeface="Aptos"/>
                <a:cs typeface="Aptos"/>
              </a:defRPr>
            </a:pPr>
            <a:r>
              <a:rPr sz="788" b="0">
                <a:solidFill>
                  <a:srgbClr val="7A8494"/>
                </a:solidFill>
                <a:latin typeface="Aptos"/>
                <a:ea typeface="Aptos"/>
                <a:cs typeface="Aptos"/>
              </a:rPr>
              <a:t>Yang Song et al., Score-Based Generative Modeling through Stochastic Differential Equations, ICLR 2021, Outstanding Paper Award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FD5D2D6-C1D4-4DC8-8ADC-E67F7BB2295E}"/>
              </a:ext>
            </a:extLst>
          </p:cNvPr>
          <p:cNvSpPr>
            <a:spLocks noGrp="1"/>
          </p:cNvSpPr>
          <p:nvPr/>
        </p:nvSpPr>
        <p:spPr>
          <a:xfrm>
            <a:off x="11049000" y="6515100"/>
            <a:ext cx="609600" cy="1714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r">
              <a:defRPr sz="788" b="0">
                <a:solidFill>
                  <a:srgbClr val="7A8494"/>
                </a:solidFill>
                <a:latin typeface="Aptos"/>
                <a:ea typeface="Aptos"/>
                <a:cs typeface="Aptos"/>
              </a:defRPr>
            </a:pPr>
            <a:r>
              <a:rPr sz="788" b="0">
                <a:solidFill>
                  <a:srgbClr val="7A8494"/>
                </a:solidFill>
                <a:latin typeface="Aptos"/>
                <a:ea typeface="Aptos"/>
                <a:cs typeface="Aptos"/>
              </a:rPr>
              <a:t>04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F6D2224-27D4-4BB8-85E9-07BC106938D9}"/>
              </a:ext>
            </a:extLst>
          </p:cNvPr>
          <p:cNvSpPr>
            <a:spLocks noGrp="1"/>
          </p:cNvSpPr>
          <p:nvPr/>
        </p:nvSpPr>
        <p:spPr>
          <a:xfrm>
            <a:off x="7810500" y="1771650"/>
            <a:ext cx="95250" cy="95250"/>
          </a:xfrm>
          <a:prstGeom prst="ellipse">
            <a:avLst/>
          </a:prstGeom>
          <a:solidFill>
            <a:srgbClr val="2F6FDB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32A3E72-093A-4EA1-A0D3-B5E69710DBAD}"/>
              </a:ext>
            </a:extLst>
          </p:cNvPr>
          <p:cNvSpPr>
            <a:spLocks noGrp="1"/>
          </p:cNvSpPr>
          <p:nvPr/>
        </p:nvSpPr>
        <p:spPr>
          <a:xfrm>
            <a:off x="8039100" y="1695450"/>
            <a:ext cx="3200400" cy="8001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1350" b="0">
                <a:solidFill>
                  <a:srgbClr val="172033"/>
                </a:solidFill>
                <a:latin typeface="Aptos"/>
                <a:ea typeface="Aptos"/>
                <a:cs typeface="Aptos"/>
              </a:defRPr>
            </a:pPr>
            <a:r>
              <a:rPr sz="1350" b="0">
                <a:solidFill>
                  <a:srgbClr val="172033"/>
                </a:solidFill>
                <a:latin typeface="Aptos"/>
                <a:ea typeface="Aptos"/>
                <a:cs typeface="Aptos"/>
              </a:rPr>
              <a:t>Forward process corrupts data into near-Gaussian noise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47C4196-9890-499A-BCD4-592912012083}"/>
              </a:ext>
            </a:extLst>
          </p:cNvPr>
          <p:cNvSpPr>
            <a:spLocks noGrp="1"/>
          </p:cNvSpPr>
          <p:nvPr/>
        </p:nvSpPr>
        <p:spPr>
          <a:xfrm>
            <a:off x="7810500" y="2609850"/>
            <a:ext cx="95250" cy="95250"/>
          </a:xfrm>
          <a:prstGeom prst="ellipse">
            <a:avLst/>
          </a:prstGeom>
          <a:solidFill>
            <a:srgbClr val="2F6FDB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192F9D0-FBED-4A9E-BE82-10F5CA648306}"/>
              </a:ext>
            </a:extLst>
          </p:cNvPr>
          <p:cNvSpPr>
            <a:spLocks noGrp="1"/>
          </p:cNvSpPr>
          <p:nvPr/>
        </p:nvSpPr>
        <p:spPr>
          <a:xfrm>
            <a:off x="8039100" y="2533650"/>
            <a:ext cx="3200400" cy="8001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1350" b="0">
                <a:solidFill>
                  <a:srgbClr val="172033"/>
                </a:solidFill>
                <a:latin typeface="Aptos"/>
                <a:ea typeface="Aptos"/>
                <a:cs typeface="Aptos"/>
              </a:defRPr>
            </a:pPr>
            <a:r>
              <a:rPr sz="1350" b="0">
                <a:solidFill>
                  <a:srgbClr val="172033"/>
                </a:solidFill>
                <a:latin typeface="Aptos"/>
                <a:ea typeface="Aptos"/>
                <a:cs typeface="Aptos"/>
              </a:rPr>
              <a:t>Reverse sampler moves from noise back toward data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0C1AB5B-9D70-4B9D-9B99-B26C9E5261EE}"/>
              </a:ext>
            </a:extLst>
          </p:cNvPr>
          <p:cNvSpPr>
            <a:spLocks noGrp="1"/>
          </p:cNvSpPr>
          <p:nvPr/>
        </p:nvSpPr>
        <p:spPr>
          <a:xfrm>
            <a:off x="7810500" y="3448050"/>
            <a:ext cx="95250" cy="95250"/>
          </a:xfrm>
          <a:prstGeom prst="ellipse">
            <a:avLst/>
          </a:prstGeom>
          <a:solidFill>
            <a:srgbClr val="2F6FDB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BC8AC0A-A47F-46C2-9C0B-B5ED64D3F347}"/>
              </a:ext>
            </a:extLst>
          </p:cNvPr>
          <p:cNvSpPr>
            <a:spLocks noGrp="1"/>
          </p:cNvSpPr>
          <p:nvPr/>
        </p:nvSpPr>
        <p:spPr>
          <a:xfrm>
            <a:off x="8039100" y="3371850"/>
            <a:ext cx="3200400" cy="8001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1350" b="0">
                <a:solidFill>
                  <a:srgbClr val="172033"/>
                </a:solidFill>
                <a:latin typeface="Aptos"/>
                <a:ea typeface="Aptos"/>
                <a:cs typeface="Aptos"/>
              </a:defRPr>
            </a:pPr>
            <a:r>
              <a:rPr sz="1350" b="0">
                <a:solidFill>
                  <a:srgbClr val="172033"/>
                </a:solidFill>
                <a:latin typeface="Aptos"/>
                <a:ea typeface="Aptos"/>
                <a:cs typeface="Aptos"/>
              </a:rPr>
              <a:t>Intermediate states are where ADE-CoT can preview, score, and prune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A6A5256-E31B-DAFF-3600-5E8572DC35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139" y="1443990"/>
            <a:ext cx="7118223" cy="3184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8717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25176155-6D3E-47B5-A602-0B9A10AEAE60}"/>
              </a:ext>
            </a:extLst>
          </p:cNvPr>
          <p:cNvSpPr>
            <a:spLocks noGrp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AFBFD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AF3587C-808D-4183-8921-F4276A67F82E}"/>
              </a:ext>
            </a:extLst>
          </p:cNvPr>
          <p:cNvSpPr>
            <a:spLocks noGrp="1"/>
          </p:cNvSpPr>
          <p:nvPr/>
        </p:nvSpPr>
        <p:spPr>
          <a:xfrm>
            <a:off x="0" y="0"/>
            <a:ext cx="12192000" cy="76200"/>
          </a:xfrm>
          <a:prstGeom prst="rect">
            <a:avLst/>
          </a:prstGeom>
          <a:solidFill>
            <a:srgbClr val="2F6FDB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999429F-FF96-44FC-8197-E456C3232A0A}"/>
              </a:ext>
            </a:extLst>
          </p:cNvPr>
          <p:cNvSpPr>
            <a:spLocks noGrp="1"/>
          </p:cNvSpPr>
          <p:nvPr/>
        </p:nvSpPr>
        <p:spPr>
          <a:xfrm>
            <a:off x="552450" y="228600"/>
            <a:ext cx="2000250" cy="1905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900" b="1">
                <a:solidFill>
                  <a:srgbClr val="2F6FDB"/>
                </a:solidFill>
                <a:latin typeface="Aptos"/>
                <a:ea typeface="Aptos"/>
                <a:cs typeface="Aptos"/>
              </a:defRPr>
            </a:pPr>
            <a:r>
              <a:rPr sz="900" b="1">
                <a:solidFill>
                  <a:srgbClr val="2F6FDB"/>
                </a:solidFill>
                <a:latin typeface="Aptos"/>
                <a:ea typeface="Aptos"/>
                <a:cs typeface="Aptos"/>
              </a:rPr>
              <a:t>DIFFUSION BACKGROUND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B8AB872-913F-42E6-BFB9-5F7E7775A136}"/>
              </a:ext>
            </a:extLst>
          </p:cNvPr>
          <p:cNvSpPr>
            <a:spLocks noGrp="1"/>
          </p:cNvSpPr>
          <p:nvPr/>
        </p:nvSpPr>
        <p:spPr>
          <a:xfrm>
            <a:off x="552450" y="457200"/>
            <a:ext cx="9429750" cy="5524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2250" b="1">
                <a:solidFill>
                  <a:srgbClr val="172033"/>
                </a:solidFill>
                <a:latin typeface="Aptos Display"/>
                <a:ea typeface="Aptos Display"/>
                <a:cs typeface="Aptos Display"/>
              </a:defRPr>
            </a:pPr>
            <a:r>
              <a:rPr sz="2250" b="1">
                <a:solidFill>
                  <a:srgbClr val="172033"/>
                </a:solidFill>
                <a:latin typeface="Aptos Display"/>
                <a:ea typeface="Aptos Display"/>
                <a:cs typeface="Aptos Display"/>
              </a:rPr>
              <a:t>Reverse SDEs, probability-flow ODEs, and Tweedie connect score to denoising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A1DBBAD-2F08-479B-8126-63D6666619D0}"/>
              </a:ext>
            </a:extLst>
          </p:cNvPr>
          <p:cNvSpPr>
            <a:spLocks noGrp="1"/>
          </p:cNvSpPr>
          <p:nvPr/>
        </p:nvSpPr>
        <p:spPr>
          <a:xfrm>
            <a:off x="552450" y="6515100"/>
            <a:ext cx="7905750" cy="1714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788" b="0">
                <a:solidFill>
                  <a:srgbClr val="7A8494"/>
                </a:solidFill>
                <a:latin typeface="Aptos"/>
                <a:ea typeface="Aptos"/>
                <a:cs typeface="Aptos"/>
              </a:defRPr>
            </a:pPr>
            <a:r>
              <a:rPr sz="788" b="0">
                <a:solidFill>
                  <a:srgbClr val="7A8494"/>
                </a:solidFill>
                <a:latin typeface="Aptos"/>
                <a:ea typeface="Aptos"/>
                <a:cs typeface="Aptos"/>
              </a:rPr>
              <a:t>Yang Song et al., Score-Based Generative Modeling through Stochastic Differential Equations, ICLR 2021, Outstanding Paper Award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D328F36-E36B-4254-9292-5AC1E47E5AFE}"/>
              </a:ext>
            </a:extLst>
          </p:cNvPr>
          <p:cNvSpPr>
            <a:spLocks noGrp="1"/>
          </p:cNvSpPr>
          <p:nvPr/>
        </p:nvSpPr>
        <p:spPr>
          <a:xfrm>
            <a:off x="11049000" y="6515100"/>
            <a:ext cx="609600" cy="1714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r">
              <a:defRPr sz="788" b="0">
                <a:solidFill>
                  <a:srgbClr val="7A8494"/>
                </a:solidFill>
                <a:latin typeface="Aptos"/>
                <a:ea typeface="Aptos"/>
                <a:cs typeface="Aptos"/>
              </a:defRPr>
            </a:pPr>
            <a:r>
              <a:rPr sz="788" b="0">
                <a:solidFill>
                  <a:srgbClr val="7A8494"/>
                </a:solidFill>
                <a:latin typeface="Aptos"/>
                <a:ea typeface="Aptos"/>
                <a:cs typeface="Aptos"/>
              </a:rPr>
              <a:t>05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6216557-DF3F-4D42-AA92-10DEC0F8EBD1}"/>
              </a:ext>
            </a:extLst>
          </p:cNvPr>
          <p:cNvSpPr>
            <a:spLocks noGrp="1"/>
          </p:cNvSpPr>
          <p:nvPr/>
        </p:nvSpPr>
        <p:spPr>
          <a:xfrm>
            <a:off x="876300" y="1524000"/>
            <a:ext cx="9810750" cy="704850"/>
          </a:xfrm>
          <a:prstGeom prst="rect">
            <a:avLst/>
          </a:prstGeom>
          <a:solidFill>
            <a:srgbClr val="F5F8FC"/>
          </a:solidFill>
          <a:ln w="11430">
            <a:solidFill>
              <a:srgbClr val="B8C6DA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44F6ECAD-CDA5-4913-8883-1C5D2C03482E}"/>
                  </a:ext>
                </a:extLst>
              </p:cNvPr>
              <p:cNvSpPr>
                <a:spLocks noGrp="1"/>
              </p:cNvSpPr>
              <p:nvPr/>
            </p:nvSpPr>
            <p:spPr>
              <a:xfrm>
                <a:off x="1085850" y="1695450"/>
                <a:ext cx="9391650" cy="361950"/>
              </a:xfrm>
              <a:prstGeom prst="rect">
                <a:avLst/>
              </a:prstGeom>
              <a:solidFill>
                <a:srgbClr val="000000">
                  <a:alpha val="0"/>
                </a:srgbClr>
              </a:solidFill>
              <a:ln w="0">
                <a:solidFill>
                  <a:srgbClr val="000000">
                    <a:alpha val="0"/>
                  </a:srgbClr>
                </a:solidFill>
                <a:prstDash val="solid"/>
              </a:ln>
            </p:spPr>
            <p:txBody>
              <a:bodyPr lIns="0" tIns="0" rIns="0" bIns="0" anchor="t"/>
              <a:lstStyle/>
              <a:p>
                <a:pPr>
                  <a:defRPr sz="1650" b="0">
                    <a:solidFill>
                      <a:srgbClr val="172033"/>
                    </a:solidFill>
                    <a:latin typeface="Aptos Mono"/>
                    <a:ea typeface="Aptos Mono"/>
                    <a:cs typeface="Aptos Mono"/>
                  </a:defRPr>
                </a:pPr>
                <a:r>
                  <a:rPr lang="en-GB" sz="1650" b="0" dirty="0">
                    <a:solidFill>
                      <a:srgbClr val="172033"/>
                    </a:solidFill>
                    <a:latin typeface="Aptos Mono"/>
                    <a:ea typeface="Aptos Mono"/>
                    <a:cs typeface="Aptos Mono"/>
                  </a:rPr>
                  <a:t>Reverse SDE drift: </a:t>
                </a:r>
                <a14:m>
                  <m:oMath xmlns:m="http://schemas.openxmlformats.org/officeDocument/2006/math">
                    <m:r>
                      <a:rPr lang="en-GB" sz="1650" b="0" i="1" dirty="0" smtClean="0">
                        <a:solidFill>
                          <a:srgbClr val="172033"/>
                        </a:solidFill>
                        <a:latin typeface="Cambria Math" panose="02040503050406030204" pitchFamily="18" charset="0"/>
                        <a:ea typeface="Aptos Mono"/>
                        <a:cs typeface="Aptos Mono"/>
                      </a:rPr>
                      <m:t>𝑓</m:t>
                    </m:r>
                    <m:d>
                      <m:dPr>
                        <m:ctrlPr>
                          <a:rPr lang="en-GB" sz="1650" b="0" i="1" dirty="0" smtClean="0">
                            <a:solidFill>
                              <a:srgbClr val="172033"/>
                            </a:solidFill>
                            <a:latin typeface="Cambria Math" panose="02040503050406030204" pitchFamily="18" charset="0"/>
                            <a:ea typeface="Aptos Mono"/>
                            <a:cs typeface="Aptos Mono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ar-AE" sz="1650" b="0" i="1" dirty="0" err="1">
                                <a:solidFill>
                                  <a:srgbClr val="172033"/>
                                </a:solidFill>
                                <a:latin typeface="Cambria Math" panose="02040503050406030204" pitchFamily="18" charset="0"/>
                                <a:ea typeface="Aptos Mono"/>
                                <a:cs typeface="Aptos Mono"/>
                              </a:rPr>
                            </m:ctrlPr>
                          </m:sSubPr>
                          <m:e>
                            <m:r>
                              <a:rPr lang="ar-AE" sz="1650" b="0" i="1" dirty="0" err="1">
                                <a:solidFill>
                                  <a:srgbClr val="172033"/>
                                </a:solidFill>
                                <a:latin typeface="Cambria Math" panose="02040503050406030204" pitchFamily="18" charset="0"/>
                                <a:ea typeface="Aptos Mono"/>
                                <a:cs typeface="Aptos Mono"/>
                              </a:rPr>
                              <m:t>𝑋</m:t>
                            </m:r>
                          </m:e>
                          <m:sub>
                            <m:r>
                              <a:rPr lang="ar-AE" sz="1650" b="0" i="1" dirty="0" err="1">
                                <a:solidFill>
                                  <a:srgbClr val="172033"/>
                                </a:solidFill>
                                <a:latin typeface="Cambria Math" panose="02040503050406030204" pitchFamily="18" charset="0"/>
                                <a:ea typeface="Aptos Mono"/>
                                <a:cs typeface="Aptos Mono"/>
                              </a:rPr>
                              <m:t>𝑡</m:t>
                            </m:r>
                          </m:sub>
                        </m:sSub>
                        <m:r>
                          <a:rPr lang="ar-AE" sz="1650" b="0" i="1" dirty="0" err="1">
                            <a:solidFill>
                              <a:srgbClr val="172033"/>
                            </a:solidFill>
                            <a:latin typeface="Cambria Math" panose="02040503050406030204" pitchFamily="18" charset="0"/>
                            <a:ea typeface="Aptos Mono"/>
                            <a:cs typeface="Aptos Mono"/>
                          </a:rPr>
                          <m:t>,</m:t>
                        </m:r>
                        <m:r>
                          <a:rPr lang="ar-AE" sz="1650" b="0" i="1" dirty="0" err="1">
                            <a:solidFill>
                              <a:srgbClr val="172033"/>
                            </a:solidFill>
                            <a:latin typeface="Cambria Math" panose="02040503050406030204" pitchFamily="18" charset="0"/>
                            <a:ea typeface="Aptos Mono"/>
                            <a:cs typeface="Aptos Mono"/>
                          </a:rPr>
                          <m:t>𝑡</m:t>
                        </m:r>
                      </m:e>
                    </m:d>
                    <m:r>
                      <a:rPr lang="ar-AE" sz="1650" b="0" i="1" dirty="0">
                        <a:solidFill>
                          <a:srgbClr val="172033"/>
                        </a:solidFill>
                        <a:latin typeface="Cambria Math" panose="02040503050406030204" pitchFamily="18" charset="0"/>
                        <a:ea typeface="Aptos Mono"/>
                        <a:cs typeface="Aptos Mono"/>
                      </a:rPr>
                      <m:t>− </m:t>
                    </m:r>
                    <m:r>
                      <a:rPr lang="ar-AE" sz="1650" b="0" i="1" dirty="0">
                        <a:solidFill>
                          <a:srgbClr val="172033"/>
                        </a:solidFill>
                        <a:latin typeface="Cambria Math" panose="02040503050406030204" pitchFamily="18" charset="0"/>
                        <a:ea typeface="Aptos Mono"/>
                        <a:cs typeface="Aptos Mono"/>
                      </a:rPr>
                      <m:t>𝑔</m:t>
                    </m:r>
                    <m:sSup>
                      <m:sSupPr>
                        <m:ctrlPr>
                          <a:rPr lang="ar-AE" sz="1650" b="0" i="1" dirty="0">
                            <a:solidFill>
                              <a:srgbClr val="172033"/>
                            </a:solidFill>
                            <a:latin typeface="Cambria Math" panose="02040503050406030204" pitchFamily="18" charset="0"/>
                            <a:ea typeface="Aptos Mono"/>
                            <a:cs typeface="Aptos Mono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ar-AE" sz="1650" b="0" i="1" dirty="0">
                                <a:solidFill>
                                  <a:srgbClr val="172033"/>
                                </a:solidFill>
                                <a:latin typeface="Cambria Math" panose="02040503050406030204" pitchFamily="18" charset="0"/>
                                <a:ea typeface="Aptos Mono"/>
                                <a:cs typeface="Aptos Mono"/>
                              </a:rPr>
                            </m:ctrlPr>
                          </m:dPr>
                          <m:e>
                            <m:r>
                              <a:rPr lang="ar-AE" sz="1650" b="0" i="1" dirty="0">
                                <a:solidFill>
                                  <a:srgbClr val="172033"/>
                                </a:solidFill>
                                <a:latin typeface="Cambria Math" panose="02040503050406030204" pitchFamily="18" charset="0"/>
                                <a:ea typeface="Aptos Mono"/>
                                <a:cs typeface="Aptos Mono"/>
                              </a:rPr>
                              <m:t>𝑡</m:t>
                            </m:r>
                          </m:e>
                        </m:d>
                      </m:e>
                      <m:sup>
                        <m:r>
                          <a:rPr lang="ar-AE" sz="1650" b="0" i="1" dirty="0">
                            <a:solidFill>
                              <a:srgbClr val="172033"/>
                            </a:solidFill>
                            <a:latin typeface="Cambria Math" panose="02040503050406030204" pitchFamily="18" charset="0"/>
                            <a:ea typeface="Aptos Mono"/>
                            <a:cs typeface="Aptos Mono"/>
                          </a:rPr>
                          <m:t>2</m:t>
                        </m:r>
                      </m:sup>
                    </m:sSup>
                    <m:sSub>
                      <m:sSubPr>
                        <m:ctrlPr>
                          <a:rPr lang="ar-AE" sz="1650" b="0" i="1" dirty="0" err="1">
                            <a:solidFill>
                              <a:srgbClr val="172033"/>
                            </a:solidFill>
                            <a:latin typeface="Cambria Math" panose="02040503050406030204" pitchFamily="18" charset="0"/>
                            <a:ea typeface="Aptos Mono"/>
                            <a:cs typeface="Aptos Mono"/>
                          </a:rPr>
                        </m:ctrlPr>
                      </m:sSubPr>
                      <m:e>
                        <m:r>
                          <a:rPr lang="ar-AE" sz="1650" b="0" i="1" dirty="0" err="1">
                            <a:solidFill>
                              <a:srgbClr val="172033"/>
                            </a:solidFill>
                            <a:latin typeface="Cambria Math" panose="02040503050406030204" pitchFamily="18" charset="0"/>
                            <a:ea typeface="Aptos Mono"/>
                            <a:cs typeface="Aptos Mono"/>
                          </a:rPr>
                          <m:t>𝑠</m:t>
                        </m:r>
                      </m:e>
                      <m:sub>
                        <m:r>
                          <a:rPr lang="ar-AE" sz="1650" b="0" i="1" dirty="0" err="1">
                            <a:solidFill>
                              <a:srgbClr val="172033"/>
                            </a:solidFill>
                            <a:latin typeface="Cambria Math" panose="02040503050406030204" pitchFamily="18" charset="0"/>
                            <a:ea typeface="Aptos Mono"/>
                            <a:cs typeface="Aptos Mono"/>
                          </a:rPr>
                          <m:t>𝑡</m:t>
                        </m:r>
                      </m:sub>
                    </m:sSub>
                    <m:d>
                      <m:dPr>
                        <m:ctrlPr>
                          <a:rPr lang="ar-AE" sz="1650" b="0" i="1" dirty="0">
                            <a:solidFill>
                              <a:srgbClr val="172033"/>
                            </a:solidFill>
                            <a:latin typeface="Cambria Math" panose="02040503050406030204" pitchFamily="18" charset="0"/>
                            <a:ea typeface="Aptos Mono"/>
                            <a:cs typeface="Aptos Mono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ar-AE" sz="1650" b="0" i="1" dirty="0" err="1">
                                <a:solidFill>
                                  <a:srgbClr val="172033"/>
                                </a:solidFill>
                                <a:latin typeface="Cambria Math" panose="02040503050406030204" pitchFamily="18" charset="0"/>
                                <a:ea typeface="Aptos Mono"/>
                                <a:cs typeface="Aptos Mono"/>
                              </a:rPr>
                            </m:ctrlPr>
                          </m:sSubPr>
                          <m:e>
                            <m:r>
                              <a:rPr lang="ar-AE" sz="1650" b="0" i="1" dirty="0" err="1">
                                <a:solidFill>
                                  <a:srgbClr val="172033"/>
                                </a:solidFill>
                                <a:latin typeface="Cambria Math" panose="02040503050406030204" pitchFamily="18" charset="0"/>
                                <a:ea typeface="Aptos Mono"/>
                                <a:cs typeface="Aptos Mono"/>
                              </a:rPr>
                              <m:t>𝑋</m:t>
                            </m:r>
                          </m:e>
                          <m:sub>
                            <m:r>
                              <a:rPr lang="ar-AE" sz="1650" b="0" i="1" dirty="0" err="1">
                                <a:solidFill>
                                  <a:srgbClr val="172033"/>
                                </a:solidFill>
                                <a:latin typeface="Cambria Math" panose="02040503050406030204" pitchFamily="18" charset="0"/>
                                <a:ea typeface="Aptos Mono"/>
                                <a:cs typeface="Aptos Mono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lang="en-US" sz="1650" i="1" dirty="0">
                        <a:solidFill>
                          <a:srgbClr val="172033"/>
                        </a:solidFill>
                        <a:latin typeface="Cambria Math" panose="02040503050406030204" pitchFamily="18" charset="0"/>
                        <a:ea typeface="Aptos Mono"/>
                        <a:cs typeface="Aptos Mono"/>
                      </a:rPr>
                      <m:t> </m:t>
                    </m:r>
                    <m:r>
                      <a:rPr lang="en-US" sz="1650" i="1" dirty="0">
                        <a:solidFill>
                          <a:srgbClr val="172033"/>
                        </a:solidFill>
                        <a:latin typeface="Cambria Math" panose="02040503050406030204" pitchFamily="18" charset="0"/>
                        <a:ea typeface="Aptos Mono"/>
                        <a:cs typeface="Aptos Mono"/>
                      </a:rPr>
                      <m:t>𝑡</m:t>
                    </m:r>
                    <m:r>
                      <a:rPr lang="en-US" sz="1650" i="1" dirty="0">
                        <a:solidFill>
                          <a:srgbClr val="172033"/>
                        </a:solidFill>
                        <a:latin typeface="Cambria Math" panose="02040503050406030204" pitchFamily="18" charset="0"/>
                        <a:ea typeface="Aptos Mono"/>
                        <a:cs typeface="Aptos Mono"/>
                      </a:rPr>
                      <m:t>=</m:t>
                    </m:r>
                    <m:r>
                      <m:rPr>
                        <m:nor/>
                      </m:rPr>
                      <a:rPr lang="en-US" sz="1650" b="0" i="0" dirty="0" smtClean="0">
                        <a:solidFill>
                          <a:srgbClr val="172033"/>
                        </a:solidFill>
                        <a:latin typeface="Cambria Math" panose="02040503050406030204" pitchFamily="18" charset="0"/>
                        <a:ea typeface="Aptos Mono"/>
                        <a:cs typeface="Aptos Mono"/>
                      </a:rPr>
                      <m:t>T</m:t>
                    </m:r>
                    <m:r>
                      <m:rPr>
                        <m:nor/>
                      </m:rPr>
                      <a:rPr lang="en-US" sz="1650" dirty="0">
                        <a:solidFill>
                          <a:srgbClr val="172033"/>
                        </a:solidFill>
                        <a:latin typeface="Aptos Mono"/>
                        <a:ea typeface="Aptos Mono"/>
                        <a:cs typeface="Aptos Mono"/>
                      </a:rPr>
                      <m:t> </m:t>
                    </m:r>
                    <m:r>
                      <m:rPr>
                        <m:nor/>
                      </m:rPr>
                      <a:rPr lang="en-US" sz="1650" b="0" i="0" dirty="0" smtClean="0">
                        <a:solidFill>
                          <a:srgbClr val="172033"/>
                        </a:solidFill>
                        <a:latin typeface="Aptos Mono"/>
                        <a:ea typeface="Aptos Mono"/>
                        <a:cs typeface="Aptos Mono"/>
                      </a:rPr>
                      <m:t>noise</m:t>
                    </m:r>
                    <m:r>
                      <m:rPr>
                        <m:nor/>
                      </m:rPr>
                      <a:rPr lang="en-US" sz="1650" dirty="0">
                        <a:solidFill>
                          <a:srgbClr val="172033"/>
                        </a:solidFill>
                        <a:latin typeface="Aptos Mono"/>
                        <a:ea typeface="Aptos Mono"/>
                        <a:cs typeface="Aptos Mono"/>
                      </a:rPr>
                      <m:t> </m:t>
                    </m:r>
                    <m:r>
                      <a:rPr lang="en-US" sz="1650" i="1">
                        <a:solidFill>
                          <a:srgbClr val="172033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ptos Mono"/>
                      </a:rPr>
                      <m:t>→</m:t>
                    </m:r>
                    <m:r>
                      <a:rPr lang="en-US" sz="1650" i="1">
                        <a:solidFill>
                          <a:srgbClr val="172033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ptos Mono"/>
                      </a:rPr>
                      <m:t>𝑡</m:t>
                    </m:r>
                    <m:r>
                      <a:rPr lang="en-US" sz="1650" i="1">
                        <a:solidFill>
                          <a:srgbClr val="172033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ptos Mono"/>
                      </a:rPr>
                      <m:t>=</m:t>
                    </m:r>
                    <m:r>
                      <m:rPr>
                        <m:nor/>
                      </m:rPr>
                      <a:rPr lang="en-US" sz="1650" b="0" i="0" smtClean="0">
                        <a:solidFill>
                          <a:srgbClr val="172033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ptos Mono"/>
                      </a:rPr>
                      <m:t>0</m:t>
                    </m:r>
                    <m:r>
                      <m:rPr>
                        <m:nor/>
                      </m:rPr>
                      <a:rPr lang="en-US" sz="1650" dirty="0">
                        <a:solidFill>
                          <a:srgbClr val="172033"/>
                        </a:solidFill>
                        <a:latin typeface="Aptos Mono"/>
                        <a:ea typeface="Aptos Mono"/>
                        <a:cs typeface="Aptos Mono"/>
                      </a:rPr>
                      <m:t> </m:t>
                    </m:r>
                    <m:r>
                      <m:rPr>
                        <m:nor/>
                      </m:rPr>
                      <a:rPr lang="en-US" sz="1650" b="0" i="0" dirty="0" smtClean="0">
                        <a:solidFill>
                          <a:srgbClr val="172033"/>
                        </a:solidFill>
                        <a:latin typeface="Aptos Mono"/>
                        <a:ea typeface="Aptos Mono"/>
                        <a:cs typeface="Aptos Mono"/>
                      </a:rPr>
                      <m:t>data</m:t>
                    </m:r>
                  </m:oMath>
                </a14:m>
                <a:endParaRPr sz="1650" b="0" dirty="0">
                  <a:solidFill>
                    <a:srgbClr val="172033"/>
                  </a:solidFill>
                  <a:latin typeface="Aptos Mono"/>
                  <a:ea typeface="Aptos Mono"/>
                  <a:cs typeface="Aptos Mono"/>
                </a:endParaRP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44F6ECAD-CDA5-4913-8883-1C5D2C03482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5850" y="1695450"/>
                <a:ext cx="9391650" cy="361950"/>
              </a:xfrm>
              <a:prstGeom prst="rect">
                <a:avLst/>
              </a:prstGeom>
              <a:blipFill>
                <a:blip r:embed="rId3"/>
                <a:stretch>
                  <a:fillRect l="-1362" t="-16393" b="-3279"/>
                </a:stretch>
              </a:blipFill>
              <a:ln w="0">
                <a:solidFill>
                  <a:srgbClr val="000000">
                    <a:alpha val="0"/>
                  </a:srgbClr>
                </a:solidFill>
                <a:prstDash val="solid"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>
            <a:extLst>
              <a:ext uri="{FF2B5EF4-FFF2-40B4-BE49-F238E27FC236}">
                <a16:creationId xmlns:a16="http://schemas.microsoft.com/office/drawing/2014/main" id="{2AFC430D-391D-4A9C-832C-8D980D3C1915}"/>
              </a:ext>
            </a:extLst>
          </p:cNvPr>
          <p:cNvSpPr>
            <a:spLocks noGrp="1"/>
          </p:cNvSpPr>
          <p:nvPr/>
        </p:nvSpPr>
        <p:spPr>
          <a:xfrm>
            <a:off x="876300" y="1524000"/>
            <a:ext cx="9810750" cy="47625"/>
          </a:xfrm>
          <a:prstGeom prst="rect">
            <a:avLst/>
          </a:prstGeom>
          <a:solidFill>
            <a:srgbClr val="2F6FDB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0F6ED5B-38AA-441C-9188-C5D38E82DC45}"/>
              </a:ext>
            </a:extLst>
          </p:cNvPr>
          <p:cNvSpPr>
            <a:spLocks noGrp="1"/>
          </p:cNvSpPr>
          <p:nvPr/>
        </p:nvSpPr>
        <p:spPr>
          <a:xfrm>
            <a:off x="876300" y="2495550"/>
            <a:ext cx="9810750" cy="704850"/>
          </a:xfrm>
          <a:prstGeom prst="rect">
            <a:avLst/>
          </a:prstGeom>
          <a:solidFill>
            <a:srgbClr val="F5F8FC"/>
          </a:solidFill>
          <a:ln w="11430">
            <a:solidFill>
              <a:srgbClr val="B8C6DA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D3D64856-D456-43D5-A3C8-5A2E13F36047}"/>
                  </a:ext>
                </a:extLst>
              </p:cNvPr>
              <p:cNvSpPr>
                <a:spLocks noGrp="1"/>
              </p:cNvSpPr>
              <p:nvPr/>
            </p:nvSpPr>
            <p:spPr>
              <a:xfrm>
                <a:off x="1085850" y="2667000"/>
                <a:ext cx="9391650" cy="361950"/>
              </a:xfrm>
              <a:prstGeom prst="rect">
                <a:avLst/>
              </a:prstGeom>
              <a:solidFill>
                <a:srgbClr val="000000">
                  <a:alpha val="0"/>
                </a:srgbClr>
              </a:solidFill>
              <a:ln w="0">
                <a:solidFill>
                  <a:srgbClr val="000000">
                    <a:alpha val="0"/>
                  </a:srgbClr>
                </a:solidFill>
                <a:prstDash val="solid"/>
              </a:ln>
            </p:spPr>
            <p:txBody>
              <a:bodyPr lIns="0" tIns="0" rIns="0" bIns="0" anchor="t"/>
              <a:lstStyle/>
              <a:p>
                <a:pPr algn="l">
                  <a:defRPr sz="1650" b="0">
                    <a:solidFill>
                      <a:srgbClr val="172033"/>
                    </a:solidFill>
                    <a:latin typeface="Aptos Mono"/>
                    <a:ea typeface="Aptos Mono"/>
                    <a:cs typeface="Aptos Mono"/>
                  </a:defRPr>
                </a:pPr>
                <a:r>
                  <a:rPr lang="en-GB" sz="1650" b="0" dirty="0">
                    <a:solidFill>
                      <a:srgbClr val="172033"/>
                    </a:solidFill>
                    <a:latin typeface="Aptos Mono"/>
                    <a:ea typeface="Aptos Mono"/>
                    <a:cs typeface="Aptos Mono"/>
                  </a:rPr>
                  <a:t>Probability-flow ODE: </a:t>
                </a:r>
                <a14:m>
                  <m:oMath xmlns:m="http://schemas.openxmlformats.org/officeDocument/2006/math">
                    <m:r>
                      <a:rPr lang="en-GB" sz="1650" b="0" i="1" dirty="0" smtClean="0">
                        <a:solidFill>
                          <a:srgbClr val="172033"/>
                        </a:solidFill>
                        <a:latin typeface="Cambria Math" panose="02040503050406030204" pitchFamily="18" charset="0"/>
                        <a:ea typeface="Aptos Mono"/>
                        <a:cs typeface="Aptos Mono"/>
                      </a:rPr>
                      <m:t>𝑑</m:t>
                    </m:r>
                    <m:sSub>
                      <m:sSubPr>
                        <m:ctrlPr>
                          <a:rPr lang="en-GB" sz="1650" b="0" i="1" dirty="0" smtClean="0">
                            <a:solidFill>
                              <a:srgbClr val="172033"/>
                            </a:solidFill>
                            <a:latin typeface="Cambria Math" panose="02040503050406030204" pitchFamily="18" charset="0"/>
                            <a:ea typeface="Aptos Mono"/>
                            <a:cs typeface="Aptos Mono"/>
                          </a:rPr>
                        </m:ctrlPr>
                      </m:sSubPr>
                      <m:e>
                        <m:r>
                          <a:rPr lang="en-GB" sz="1650" b="0" i="1" dirty="0" smtClean="0">
                            <a:solidFill>
                              <a:srgbClr val="172033"/>
                            </a:solidFill>
                            <a:latin typeface="Cambria Math" panose="02040503050406030204" pitchFamily="18" charset="0"/>
                            <a:ea typeface="Aptos Mono"/>
                            <a:cs typeface="Aptos Mono"/>
                          </a:rPr>
                          <m:t>𝑋</m:t>
                        </m:r>
                      </m:e>
                      <m:sub>
                        <m:r>
                          <a:rPr lang="en-GB" sz="1650" b="0" i="1" dirty="0" smtClean="0">
                            <a:solidFill>
                              <a:srgbClr val="172033"/>
                            </a:solidFill>
                            <a:latin typeface="Cambria Math" panose="02040503050406030204" pitchFamily="18" charset="0"/>
                            <a:ea typeface="Aptos Mono"/>
                            <a:cs typeface="Aptos Mono"/>
                          </a:rPr>
                          <m:t>𝑡</m:t>
                        </m:r>
                      </m:sub>
                    </m:sSub>
                    <m:r>
                      <a:rPr lang="en-GB" sz="1650" b="0" i="1" dirty="0">
                        <a:solidFill>
                          <a:srgbClr val="172033"/>
                        </a:solidFill>
                        <a:latin typeface="Cambria Math" panose="02040503050406030204" pitchFamily="18" charset="0"/>
                        <a:ea typeface="Aptos Mono"/>
                        <a:cs typeface="Aptos Mono"/>
                      </a:rPr>
                      <m:t>= </m:t>
                    </m:r>
                    <m:d>
                      <m:dPr>
                        <m:begChr m:val="["/>
                        <m:endChr m:val="]"/>
                        <m:ctrlPr>
                          <a:rPr lang="en-GB" sz="1650" b="0" i="1" dirty="0">
                            <a:solidFill>
                              <a:srgbClr val="172033"/>
                            </a:solidFill>
                            <a:latin typeface="Cambria Math" panose="02040503050406030204" pitchFamily="18" charset="0"/>
                            <a:ea typeface="Aptos Mono"/>
                            <a:cs typeface="Aptos Mono"/>
                          </a:rPr>
                        </m:ctrlPr>
                      </m:dPr>
                      <m:e>
                        <m:r>
                          <a:rPr lang="en-GB" sz="1650" b="0" i="1" dirty="0">
                            <a:solidFill>
                              <a:srgbClr val="172033"/>
                            </a:solidFill>
                            <a:latin typeface="Cambria Math" panose="02040503050406030204" pitchFamily="18" charset="0"/>
                            <a:ea typeface="Aptos Mono"/>
                            <a:cs typeface="Aptos Mono"/>
                          </a:rPr>
                          <m:t>𝑓</m:t>
                        </m:r>
                        <m:d>
                          <m:dPr>
                            <m:ctrlPr>
                              <a:rPr lang="en-GB" sz="1650" b="0" i="1" dirty="0">
                                <a:solidFill>
                                  <a:srgbClr val="172033"/>
                                </a:solidFill>
                                <a:latin typeface="Cambria Math" panose="02040503050406030204" pitchFamily="18" charset="0"/>
                                <a:ea typeface="Aptos Mono"/>
                                <a:cs typeface="Aptos Mono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GB" sz="1650" b="0" i="1" dirty="0" err="1">
                                    <a:solidFill>
                                      <a:srgbClr val="172033"/>
                                    </a:solidFill>
                                    <a:latin typeface="Cambria Math" panose="02040503050406030204" pitchFamily="18" charset="0"/>
                                    <a:ea typeface="Aptos Mono"/>
                                    <a:cs typeface="Aptos Mono"/>
                                  </a:rPr>
                                </m:ctrlPr>
                              </m:sSubPr>
                              <m:e>
                                <m:r>
                                  <a:rPr lang="en-GB" sz="1650" b="0" i="1" dirty="0" err="1">
                                    <a:solidFill>
                                      <a:srgbClr val="172033"/>
                                    </a:solidFill>
                                    <a:latin typeface="Cambria Math" panose="02040503050406030204" pitchFamily="18" charset="0"/>
                                    <a:ea typeface="Aptos Mono"/>
                                    <a:cs typeface="Aptos Mono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GB" sz="1650" b="0" i="1" dirty="0" err="1">
                                    <a:solidFill>
                                      <a:srgbClr val="172033"/>
                                    </a:solidFill>
                                    <a:latin typeface="Cambria Math" panose="02040503050406030204" pitchFamily="18" charset="0"/>
                                    <a:ea typeface="Aptos Mono"/>
                                    <a:cs typeface="Aptos Mono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lang="en-GB" sz="1650" b="0" i="1" dirty="0" err="1">
                                <a:solidFill>
                                  <a:srgbClr val="172033"/>
                                </a:solidFill>
                                <a:latin typeface="Cambria Math" panose="02040503050406030204" pitchFamily="18" charset="0"/>
                                <a:ea typeface="Aptos Mono"/>
                                <a:cs typeface="Aptos Mono"/>
                              </a:rPr>
                              <m:t>,</m:t>
                            </m:r>
                            <m:r>
                              <a:rPr lang="en-GB" sz="1650" b="0" i="1" dirty="0" err="1">
                                <a:solidFill>
                                  <a:srgbClr val="172033"/>
                                </a:solidFill>
                                <a:latin typeface="Cambria Math" panose="02040503050406030204" pitchFamily="18" charset="0"/>
                                <a:ea typeface="Aptos Mono"/>
                                <a:cs typeface="Aptos Mono"/>
                              </a:rPr>
                              <m:t>𝑡</m:t>
                            </m:r>
                          </m:e>
                        </m:d>
                        <m:r>
                          <a:rPr lang="en-GB" sz="1650" b="0" i="1" dirty="0">
                            <a:solidFill>
                              <a:srgbClr val="172033"/>
                            </a:solidFill>
                            <a:latin typeface="Cambria Math" panose="02040503050406030204" pitchFamily="18" charset="0"/>
                            <a:ea typeface="Aptos Mono"/>
                            <a:cs typeface="Aptos Mono"/>
                          </a:rPr>
                          <m:t>− </m:t>
                        </m:r>
                        <m:r>
                          <a:rPr lang="en-GB" sz="1650" b="0" i="1" dirty="0">
                            <a:solidFill>
                              <a:srgbClr val="172033"/>
                            </a:solidFill>
                            <a:latin typeface="Cambria Math" panose="02040503050406030204" pitchFamily="18" charset="0"/>
                            <a:ea typeface="Aptos Mono"/>
                            <a:cs typeface="Aptos Mono"/>
                          </a:rPr>
                          <m:t>0</m:t>
                        </m:r>
                        <m:r>
                          <a:rPr lang="en-GB" sz="1650" b="0" i="1" dirty="0">
                            <a:solidFill>
                              <a:srgbClr val="172033"/>
                            </a:solidFill>
                            <a:latin typeface="Cambria Math" panose="02040503050406030204" pitchFamily="18" charset="0"/>
                            <a:ea typeface="Aptos Mono"/>
                            <a:cs typeface="Aptos Mono"/>
                          </a:rPr>
                          <m:t>.</m:t>
                        </m:r>
                        <m:r>
                          <a:rPr lang="en-GB" sz="1650" b="0" i="1" dirty="0">
                            <a:solidFill>
                              <a:srgbClr val="172033"/>
                            </a:solidFill>
                            <a:latin typeface="Cambria Math" panose="02040503050406030204" pitchFamily="18" charset="0"/>
                            <a:ea typeface="Aptos Mono"/>
                            <a:cs typeface="Aptos Mono"/>
                          </a:rPr>
                          <m:t>5</m:t>
                        </m:r>
                        <m:r>
                          <a:rPr lang="en-GB" sz="1650" b="0" i="1" dirty="0">
                            <a:solidFill>
                              <a:srgbClr val="172033"/>
                            </a:solidFill>
                            <a:latin typeface="Cambria Math" panose="02040503050406030204" pitchFamily="18" charset="0"/>
                            <a:ea typeface="Aptos Mono"/>
                            <a:cs typeface="Aptos Mono"/>
                          </a:rPr>
                          <m:t> </m:t>
                        </m:r>
                        <m:r>
                          <a:rPr lang="en-GB" sz="1650" b="0" i="1" dirty="0">
                            <a:solidFill>
                              <a:srgbClr val="172033"/>
                            </a:solidFill>
                            <a:latin typeface="Cambria Math" panose="02040503050406030204" pitchFamily="18" charset="0"/>
                            <a:ea typeface="Aptos Mono"/>
                            <a:cs typeface="Aptos Mono"/>
                          </a:rPr>
                          <m:t>𝑔</m:t>
                        </m:r>
                        <m:sSup>
                          <m:sSupPr>
                            <m:ctrlPr>
                              <a:rPr lang="ar-AE" sz="1650" b="0" i="1" dirty="0">
                                <a:solidFill>
                                  <a:srgbClr val="172033"/>
                                </a:solidFill>
                                <a:latin typeface="Cambria Math" panose="02040503050406030204" pitchFamily="18" charset="0"/>
                                <a:ea typeface="Aptos Mono"/>
                                <a:cs typeface="Aptos Mono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ar-AE" sz="1650" b="0" i="1" dirty="0">
                                    <a:solidFill>
                                      <a:srgbClr val="172033"/>
                                    </a:solidFill>
                                    <a:latin typeface="Cambria Math" panose="02040503050406030204" pitchFamily="18" charset="0"/>
                                    <a:ea typeface="Aptos Mono"/>
                                    <a:cs typeface="Aptos Mono"/>
                                  </a:rPr>
                                </m:ctrlPr>
                              </m:dPr>
                              <m:e>
                                <m:r>
                                  <a:rPr lang="ar-AE" sz="1650" b="0" i="1" dirty="0">
                                    <a:solidFill>
                                      <a:srgbClr val="172033"/>
                                    </a:solidFill>
                                    <a:latin typeface="Cambria Math" panose="02040503050406030204" pitchFamily="18" charset="0"/>
                                    <a:ea typeface="Aptos Mono"/>
                                    <a:cs typeface="Aptos Mono"/>
                                  </a:rPr>
                                  <m:t>𝑡</m:t>
                                </m:r>
                              </m:e>
                            </m:d>
                          </m:e>
                          <m:sup>
                            <m:r>
                              <a:rPr lang="ar-AE" sz="1650" b="0" i="1" dirty="0">
                                <a:solidFill>
                                  <a:srgbClr val="172033"/>
                                </a:solidFill>
                                <a:latin typeface="Cambria Math" panose="02040503050406030204" pitchFamily="18" charset="0"/>
                                <a:ea typeface="Aptos Mono"/>
                                <a:cs typeface="Aptos Mono"/>
                              </a:rPr>
                              <m:t>2</m:t>
                            </m:r>
                          </m:sup>
                        </m:sSup>
                        <m:sSub>
                          <m:sSubPr>
                            <m:ctrlPr>
                              <a:rPr lang="ar-AE" sz="1650" b="0" i="1" dirty="0" err="1">
                                <a:solidFill>
                                  <a:srgbClr val="172033"/>
                                </a:solidFill>
                                <a:latin typeface="Cambria Math" panose="02040503050406030204" pitchFamily="18" charset="0"/>
                                <a:ea typeface="Aptos Mono"/>
                                <a:cs typeface="Aptos Mono"/>
                              </a:rPr>
                            </m:ctrlPr>
                          </m:sSubPr>
                          <m:e>
                            <m:r>
                              <a:rPr lang="ar-AE" sz="1650" b="0" i="1" dirty="0" err="1">
                                <a:solidFill>
                                  <a:srgbClr val="172033"/>
                                </a:solidFill>
                                <a:latin typeface="Cambria Math" panose="02040503050406030204" pitchFamily="18" charset="0"/>
                                <a:ea typeface="Aptos Mono"/>
                                <a:cs typeface="Aptos Mono"/>
                              </a:rPr>
                              <m:t>𝑠</m:t>
                            </m:r>
                          </m:e>
                          <m:sub>
                            <m:r>
                              <a:rPr lang="ar-AE" sz="1650" b="0" i="1" dirty="0" err="1">
                                <a:solidFill>
                                  <a:srgbClr val="172033"/>
                                </a:solidFill>
                                <a:latin typeface="Cambria Math" panose="02040503050406030204" pitchFamily="18" charset="0"/>
                                <a:ea typeface="Aptos Mono"/>
                                <a:cs typeface="Aptos Mono"/>
                              </a:rPr>
                              <m:t>𝑡</m:t>
                            </m:r>
                          </m:sub>
                        </m:sSub>
                        <m:d>
                          <m:dPr>
                            <m:ctrlPr>
                              <a:rPr lang="ar-AE" sz="1650" b="0" i="1" dirty="0">
                                <a:solidFill>
                                  <a:srgbClr val="172033"/>
                                </a:solidFill>
                                <a:latin typeface="Cambria Math" panose="02040503050406030204" pitchFamily="18" charset="0"/>
                                <a:ea typeface="Aptos Mono"/>
                                <a:cs typeface="Aptos Mono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ar-AE" sz="1650" b="0" i="1" dirty="0" err="1">
                                    <a:solidFill>
                                      <a:srgbClr val="172033"/>
                                    </a:solidFill>
                                    <a:latin typeface="Cambria Math" panose="02040503050406030204" pitchFamily="18" charset="0"/>
                                    <a:ea typeface="Aptos Mono"/>
                                    <a:cs typeface="Aptos Mono"/>
                                  </a:rPr>
                                </m:ctrlPr>
                              </m:sSubPr>
                              <m:e>
                                <m:r>
                                  <a:rPr lang="ar-AE" sz="1650" b="0" i="1" dirty="0" err="1">
                                    <a:solidFill>
                                      <a:srgbClr val="172033"/>
                                    </a:solidFill>
                                    <a:latin typeface="Cambria Math" panose="02040503050406030204" pitchFamily="18" charset="0"/>
                                    <a:ea typeface="Aptos Mono"/>
                                    <a:cs typeface="Aptos Mono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ar-AE" sz="1650" b="0" i="1" dirty="0" err="1">
                                    <a:solidFill>
                                      <a:srgbClr val="172033"/>
                                    </a:solidFill>
                                    <a:latin typeface="Cambria Math" panose="02040503050406030204" pitchFamily="18" charset="0"/>
                                    <a:ea typeface="Aptos Mono"/>
                                    <a:cs typeface="Aptos Mono"/>
                                  </a:rPr>
                                  <m:t>𝑡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ar-AE" sz="1650" b="0" i="1" dirty="0">
                        <a:solidFill>
                          <a:srgbClr val="172033"/>
                        </a:solidFill>
                        <a:latin typeface="Cambria Math" panose="02040503050406030204" pitchFamily="18" charset="0"/>
                        <a:ea typeface="Aptos Mono"/>
                        <a:cs typeface="Aptos Mono"/>
                      </a:rPr>
                      <m:t>𝑑𝑡</m:t>
                    </m:r>
                  </m:oMath>
                </a14:m>
                <a:endParaRPr sz="1650" b="0" dirty="0">
                  <a:solidFill>
                    <a:srgbClr val="172033"/>
                  </a:solidFill>
                  <a:latin typeface="Aptos Mono"/>
                  <a:ea typeface="Aptos Mono"/>
                  <a:cs typeface="Aptos Mono"/>
                </a:endParaRP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D3D64856-D456-43D5-A3C8-5A2E13F3604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5850" y="2667000"/>
                <a:ext cx="9391650" cy="361950"/>
              </a:xfrm>
              <a:prstGeom prst="rect">
                <a:avLst/>
              </a:prstGeom>
              <a:blipFill>
                <a:blip r:embed="rId4"/>
                <a:stretch>
                  <a:fillRect l="-1362" t="-16667" b="-3333"/>
                </a:stretch>
              </a:blipFill>
              <a:ln w="0">
                <a:solidFill>
                  <a:srgbClr val="000000">
                    <a:alpha val="0"/>
                  </a:srgbClr>
                </a:solidFill>
                <a:prstDash val="solid"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>
            <a:extLst>
              <a:ext uri="{FF2B5EF4-FFF2-40B4-BE49-F238E27FC236}">
                <a16:creationId xmlns:a16="http://schemas.microsoft.com/office/drawing/2014/main" id="{65FE81CD-C6A3-4761-89F1-24216ED53656}"/>
              </a:ext>
            </a:extLst>
          </p:cNvPr>
          <p:cNvSpPr>
            <a:spLocks noGrp="1"/>
          </p:cNvSpPr>
          <p:nvPr/>
        </p:nvSpPr>
        <p:spPr>
          <a:xfrm>
            <a:off x="876300" y="2495550"/>
            <a:ext cx="9810750" cy="47625"/>
          </a:xfrm>
          <a:prstGeom prst="rect">
            <a:avLst/>
          </a:prstGeom>
          <a:solidFill>
            <a:srgbClr val="16A09A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4F2ECA5-691D-4C26-8F31-3C8994552943}"/>
              </a:ext>
            </a:extLst>
          </p:cNvPr>
          <p:cNvSpPr>
            <a:spLocks noGrp="1"/>
          </p:cNvSpPr>
          <p:nvPr/>
        </p:nvSpPr>
        <p:spPr>
          <a:xfrm>
            <a:off x="876300" y="3467100"/>
            <a:ext cx="9810750" cy="704850"/>
          </a:xfrm>
          <a:prstGeom prst="rect">
            <a:avLst/>
          </a:prstGeom>
          <a:solidFill>
            <a:srgbClr val="F5F8FC"/>
          </a:solidFill>
          <a:ln w="11430">
            <a:solidFill>
              <a:srgbClr val="B8C6DA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7D043E68-5FFD-403B-9DE6-0260D6138582}"/>
                  </a:ext>
                </a:extLst>
              </p:cNvPr>
              <p:cNvSpPr>
                <a:spLocks noGrp="1"/>
              </p:cNvSpPr>
              <p:nvPr/>
            </p:nvSpPr>
            <p:spPr>
              <a:xfrm>
                <a:off x="1085850" y="3638550"/>
                <a:ext cx="9391650" cy="361950"/>
              </a:xfrm>
              <a:prstGeom prst="rect">
                <a:avLst/>
              </a:prstGeom>
              <a:solidFill>
                <a:srgbClr val="000000">
                  <a:alpha val="0"/>
                </a:srgbClr>
              </a:solidFill>
              <a:ln w="0">
                <a:solidFill>
                  <a:srgbClr val="000000">
                    <a:alpha val="0"/>
                  </a:srgbClr>
                </a:solidFill>
                <a:prstDash val="solid"/>
              </a:ln>
            </p:spPr>
            <p:txBody>
              <a:bodyPr lIns="0" tIns="0" rIns="0" bIns="0" anchor="t"/>
              <a:lstStyle/>
              <a:p>
                <a:pPr algn="l">
                  <a:defRPr sz="1650" b="0">
                    <a:solidFill>
                      <a:srgbClr val="172033"/>
                    </a:solidFill>
                    <a:latin typeface="Aptos Mono"/>
                    <a:ea typeface="Aptos Mono"/>
                    <a:cs typeface="Aptos Mono"/>
                  </a:defRPr>
                </a:pPr>
                <a:r>
                  <a:rPr lang="de-DE" sz="1650" b="0" dirty="0">
                    <a:solidFill>
                      <a:srgbClr val="172033"/>
                    </a:solidFill>
                    <a:latin typeface="Aptos Mono"/>
                    <a:ea typeface="Aptos Mono"/>
                    <a:cs typeface="Aptos Mono"/>
                  </a:rPr>
                  <a:t>Tweedie: </a:t>
                </a:r>
                <a14:m>
                  <m:oMath xmlns:m="http://schemas.openxmlformats.org/officeDocument/2006/math">
                    <m:r>
                      <a:rPr lang="de-DE" sz="1650" b="0" i="1" smtClean="0">
                        <a:solidFill>
                          <a:srgbClr val="172033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ptos Mono"/>
                      </a:rPr>
                      <m:t>𝔼</m:t>
                    </m:r>
                    <m:d>
                      <m:dPr>
                        <m:begChr m:val="["/>
                        <m:endChr m:val="|"/>
                        <m:ctrlPr>
                          <a:rPr lang="de-DE" sz="1650" b="0" i="1" smtClean="0">
                            <a:solidFill>
                              <a:srgbClr val="17203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ptos Mono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650" b="0" i="1" smtClean="0">
                                <a:solidFill>
                                  <a:srgbClr val="172033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ptos Mono"/>
                              </a:rPr>
                            </m:ctrlPr>
                          </m:sSubPr>
                          <m:e>
                            <m:r>
                              <a:rPr lang="en-US" sz="1650" b="0" i="1" smtClean="0">
                                <a:solidFill>
                                  <a:srgbClr val="172033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ptos Mono"/>
                              </a:rPr>
                              <m:t>𝑋</m:t>
                            </m:r>
                          </m:e>
                          <m:sub>
                            <m:r>
                              <a:rPr lang="en-US" sz="1650" b="0" i="1" smtClean="0">
                                <a:solidFill>
                                  <a:srgbClr val="172033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ptos Mono"/>
                              </a:rPr>
                              <m:t>0</m:t>
                            </m:r>
                          </m:sub>
                        </m:sSub>
                        <m:r>
                          <a:rPr lang="en-US" sz="1650" b="0" i="1" smtClean="0">
                            <a:solidFill>
                              <a:srgbClr val="17203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ptos Mono"/>
                          </a:rPr>
                          <m:t> </m:t>
                        </m:r>
                      </m:e>
                    </m:d>
                    <m:r>
                      <a:rPr lang="en-US" sz="1650" b="0" i="1" smtClean="0">
                        <a:solidFill>
                          <a:srgbClr val="172033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ptos Mono"/>
                      </a:rPr>
                      <m:t> </m:t>
                    </m:r>
                    <m:sSub>
                      <m:sSubPr>
                        <m:ctrlPr>
                          <a:rPr lang="en-US" sz="1650" b="0" i="1" smtClean="0">
                            <a:solidFill>
                              <a:srgbClr val="17203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ptos Mono"/>
                          </a:rPr>
                        </m:ctrlPr>
                      </m:sSubPr>
                      <m:e>
                        <m:r>
                          <a:rPr lang="en-US" sz="1650" b="0" i="1" smtClean="0">
                            <a:solidFill>
                              <a:srgbClr val="17203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ptos Mono"/>
                          </a:rPr>
                          <m:t>𝑋</m:t>
                        </m:r>
                      </m:e>
                      <m:sub>
                        <m:r>
                          <a:rPr lang="en-US" sz="1650" b="0" i="1" smtClean="0">
                            <a:solidFill>
                              <a:srgbClr val="17203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ptos Mono"/>
                          </a:rPr>
                          <m:t>𝑡</m:t>
                        </m:r>
                      </m:sub>
                    </m:sSub>
                    <m:r>
                      <a:rPr lang="en-US" sz="1650" b="0" i="1" smtClean="0">
                        <a:solidFill>
                          <a:srgbClr val="172033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ptos Mono"/>
                      </a:rPr>
                      <m:t>=</m:t>
                    </m:r>
                    <m:r>
                      <a:rPr lang="en-US" sz="1650" b="0" i="1" smtClean="0">
                        <a:solidFill>
                          <a:srgbClr val="172033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ptos Mono"/>
                      </a:rPr>
                      <m:t>𝑥</m:t>
                    </m:r>
                    <m:r>
                      <a:rPr lang="en-US" sz="1650" b="0" i="1" smtClean="0">
                        <a:solidFill>
                          <a:srgbClr val="172033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ptos Mono"/>
                      </a:rPr>
                      <m:t>]= </m:t>
                    </m:r>
                    <m:f>
                      <m:fPr>
                        <m:ctrlPr>
                          <a:rPr lang="en-US" sz="1650" b="0" i="1" smtClean="0">
                            <a:solidFill>
                              <a:srgbClr val="17203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50" b="0" i="1" smtClean="0">
                            <a:solidFill>
                              <a:srgbClr val="17203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sz="1650" b="0" i="1" smtClean="0">
                            <a:solidFill>
                              <a:srgbClr val="17203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lang="en-US" sz="1650" b="0" i="1" smtClean="0">
                                <a:solidFill>
                                  <a:srgbClr val="172033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650" b="0" i="1" smtClean="0">
                                <a:solidFill>
                                  <a:srgbClr val="172033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1650" b="0" i="1" smtClean="0">
                                <a:solidFill>
                                  <a:srgbClr val="172033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sub>
                          <m:sup>
                            <m:r>
                              <a:rPr lang="en-US" sz="1650" b="0" i="1" smtClean="0">
                                <a:solidFill>
                                  <a:srgbClr val="172033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sz="1650" b="0" i="1" smtClean="0">
                            <a:solidFill>
                              <a:srgbClr val="17203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sz="1650" b="0" i="1" smtClean="0">
                                <a:solidFill>
                                  <a:srgbClr val="172033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50" b="0" i="1" smtClean="0">
                                <a:solidFill>
                                  <a:srgbClr val="172033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1650" b="0" i="1" smtClean="0">
                                <a:solidFill>
                                  <a:srgbClr val="172033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sz="1650" b="0" i="1" smtClean="0">
                            <a:solidFill>
                              <a:srgbClr val="17203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sz="1650" b="0" i="1" smtClean="0">
                            <a:solidFill>
                              <a:srgbClr val="17203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sz="1650" b="0" i="1" smtClean="0">
                            <a:solidFill>
                              <a:srgbClr val="17203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num>
                      <m:den>
                        <m:sSub>
                          <m:sSubPr>
                            <m:ctrlPr>
                              <a:rPr lang="en-US" sz="1650" b="0" i="1" smtClean="0">
                                <a:solidFill>
                                  <a:srgbClr val="172033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50" b="0" i="1" smtClean="0">
                                <a:solidFill>
                                  <a:srgbClr val="172033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sz="1650" b="0" i="1" smtClean="0">
                                <a:solidFill>
                                  <a:srgbClr val="172033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den>
                    </m:f>
                  </m:oMath>
                </a14:m>
                <a:endParaRPr sz="1650" b="0" dirty="0">
                  <a:solidFill>
                    <a:srgbClr val="172033"/>
                  </a:solidFill>
                  <a:latin typeface="Aptos Mono"/>
                  <a:ea typeface="Aptos Mono"/>
                  <a:cs typeface="Aptos Mono"/>
                </a:endParaRP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7D043E68-5FFD-403B-9DE6-0260D613858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5850" y="3638550"/>
                <a:ext cx="9391650" cy="361950"/>
              </a:xfrm>
              <a:prstGeom prst="rect">
                <a:avLst/>
              </a:prstGeom>
              <a:blipFill>
                <a:blip r:embed="rId5"/>
                <a:stretch>
                  <a:fillRect l="-1362" b="-31667"/>
                </a:stretch>
              </a:blipFill>
              <a:ln w="0">
                <a:solidFill>
                  <a:srgbClr val="000000">
                    <a:alpha val="0"/>
                  </a:srgbClr>
                </a:solidFill>
                <a:prstDash val="solid"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>
            <a:extLst>
              <a:ext uri="{FF2B5EF4-FFF2-40B4-BE49-F238E27FC236}">
                <a16:creationId xmlns:a16="http://schemas.microsoft.com/office/drawing/2014/main" id="{41868736-FFE3-4D6B-8733-AD0AD637D7B5}"/>
              </a:ext>
            </a:extLst>
          </p:cNvPr>
          <p:cNvSpPr>
            <a:spLocks noGrp="1"/>
          </p:cNvSpPr>
          <p:nvPr/>
        </p:nvSpPr>
        <p:spPr>
          <a:xfrm>
            <a:off x="876300" y="3467100"/>
            <a:ext cx="9810750" cy="47625"/>
          </a:xfrm>
          <a:prstGeom prst="rect">
            <a:avLst/>
          </a:prstGeom>
          <a:solidFill>
            <a:srgbClr val="D59625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9AD506C-489A-47EC-94F6-39A45D9F793B}"/>
              </a:ext>
            </a:extLst>
          </p:cNvPr>
          <p:cNvSpPr>
            <a:spLocks noGrp="1"/>
          </p:cNvSpPr>
          <p:nvPr/>
        </p:nvSpPr>
        <p:spPr>
          <a:xfrm>
            <a:off x="914400" y="4810125"/>
            <a:ext cx="9715500" cy="7429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1350" b="0">
                <a:solidFill>
                  <a:srgbClr val="5E6A7D"/>
                </a:solidFill>
                <a:latin typeface="Aptos"/>
                <a:ea typeface="Aptos"/>
                <a:cs typeface="Aptos"/>
              </a:defRPr>
            </a:pPr>
            <a:r>
              <a:rPr sz="1350" b="0">
                <a:solidFill>
                  <a:srgbClr val="5E6A7D"/>
                </a:solidFill>
                <a:latin typeface="Aptos"/>
                <a:ea typeface="Aptos"/>
                <a:cs typeface="Aptos"/>
              </a:rPr>
              <a:t>NFE counts score/model evaluations along these numerical trajectories.</a:t>
            </a:r>
          </a:p>
        </p:txBody>
      </p:sp>
    </p:spTree>
    <p:extLst>
      <p:ext uri="{BB962C8B-B14F-4D97-AF65-F5344CB8AC3E}">
        <p14:creationId xmlns:p14="http://schemas.microsoft.com/office/powerpoint/2010/main" val="2653178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5D1069D8-0C72-44FA-AE19-CF5259CFCDEC}"/>
              </a:ext>
            </a:extLst>
          </p:cNvPr>
          <p:cNvSpPr>
            <a:spLocks noGrp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AFBFD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7D4633C-9D24-4918-AFF4-312366557636}"/>
              </a:ext>
            </a:extLst>
          </p:cNvPr>
          <p:cNvSpPr>
            <a:spLocks noGrp="1"/>
          </p:cNvSpPr>
          <p:nvPr/>
        </p:nvSpPr>
        <p:spPr>
          <a:xfrm>
            <a:off x="0" y="0"/>
            <a:ext cx="12192000" cy="76200"/>
          </a:xfrm>
          <a:prstGeom prst="rect">
            <a:avLst/>
          </a:prstGeom>
          <a:solidFill>
            <a:srgbClr val="2F6FDB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E9382B3-6BA0-4961-A041-5C75F37074B3}"/>
              </a:ext>
            </a:extLst>
          </p:cNvPr>
          <p:cNvSpPr>
            <a:spLocks noGrp="1"/>
          </p:cNvSpPr>
          <p:nvPr/>
        </p:nvSpPr>
        <p:spPr>
          <a:xfrm>
            <a:off x="552450" y="228600"/>
            <a:ext cx="2000250" cy="1905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900" b="1">
                <a:solidFill>
                  <a:srgbClr val="2F6FDB"/>
                </a:solidFill>
                <a:latin typeface="Aptos"/>
                <a:ea typeface="Aptos"/>
                <a:cs typeface="Aptos"/>
              </a:defRPr>
            </a:pPr>
            <a:r>
              <a:rPr sz="900" b="1">
                <a:solidFill>
                  <a:srgbClr val="2F6FDB"/>
                </a:solidFill>
                <a:latin typeface="Aptos"/>
                <a:ea typeface="Aptos"/>
                <a:cs typeface="Aptos"/>
              </a:rPr>
              <a:t>FLOW MODELS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9A5F9A3-DCCE-4549-8081-FA1872B1A205}"/>
              </a:ext>
            </a:extLst>
          </p:cNvPr>
          <p:cNvSpPr>
            <a:spLocks noGrp="1"/>
          </p:cNvSpPr>
          <p:nvPr/>
        </p:nvSpPr>
        <p:spPr>
          <a:xfrm>
            <a:off x="552450" y="457200"/>
            <a:ext cx="9429750" cy="5524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2250" b="1">
                <a:solidFill>
                  <a:srgbClr val="172033"/>
                </a:solidFill>
                <a:latin typeface="Aptos Display"/>
                <a:ea typeface="Aptos Display"/>
                <a:cs typeface="Aptos Display"/>
              </a:defRPr>
            </a:pPr>
            <a:r>
              <a:rPr sz="2250" b="1">
                <a:solidFill>
                  <a:srgbClr val="172033"/>
                </a:solidFill>
                <a:latin typeface="Aptos Display"/>
                <a:ea typeface="Aptos Display"/>
                <a:cs typeface="Aptos Display"/>
              </a:rPr>
              <a:t>Flow models learn a velocity field rather than a score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1552A95-EBE2-4F2A-A7E9-76B9E23BA52B}"/>
              </a:ext>
            </a:extLst>
          </p:cNvPr>
          <p:cNvSpPr>
            <a:spLocks noGrp="1"/>
          </p:cNvSpPr>
          <p:nvPr/>
        </p:nvSpPr>
        <p:spPr>
          <a:xfrm>
            <a:off x="552450" y="6515100"/>
            <a:ext cx="7905750" cy="1714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788" b="0">
                <a:solidFill>
                  <a:srgbClr val="7A8494"/>
                </a:solidFill>
                <a:latin typeface="Aptos"/>
                <a:ea typeface="Aptos"/>
                <a:cs typeface="Aptos"/>
              </a:defRPr>
            </a:pPr>
            <a:r>
              <a:rPr sz="788" b="0">
                <a:solidFill>
                  <a:srgbClr val="7A8494"/>
                </a:solidFill>
                <a:latin typeface="Aptos"/>
                <a:ea typeface="Aptos"/>
                <a:cs typeface="Aptos"/>
              </a:rPr>
              <a:t>Yaron Lipman et al., Flow Matching for Generative Modeling, ICLR 2023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E6C8ECB-08A7-416F-8CFB-599BED5D834F}"/>
              </a:ext>
            </a:extLst>
          </p:cNvPr>
          <p:cNvSpPr>
            <a:spLocks noGrp="1"/>
          </p:cNvSpPr>
          <p:nvPr/>
        </p:nvSpPr>
        <p:spPr>
          <a:xfrm>
            <a:off x="11049000" y="6515100"/>
            <a:ext cx="609600" cy="1714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r">
              <a:defRPr sz="788" b="0">
                <a:solidFill>
                  <a:srgbClr val="7A8494"/>
                </a:solidFill>
                <a:latin typeface="Aptos"/>
                <a:ea typeface="Aptos"/>
                <a:cs typeface="Aptos"/>
              </a:defRPr>
            </a:pPr>
            <a:r>
              <a:rPr sz="788" b="0">
                <a:solidFill>
                  <a:srgbClr val="7A8494"/>
                </a:solidFill>
                <a:latin typeface="Aptos"/>
                <a:ea typeface="Aptos"/>
                <a:cs typeface="Aptos"/>
              </a:rPr>
              <a:t>06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EE1BC36-BBEF-409E-94B2-995D5DC4C3EF}"/>
              </a:ext>
            </a:extLst>
          </p:cNvPr>
          <p:cNvSpPr>
            <a:spLocks noGrp="1"/>
          </p:cNvSpPr>
          <p:nvPr/>
        </p:nvSpPr>
        <p:spPr>
          <a:xfrm>
            <a:off x="876300" y="1524000"/>
            <a:ext cx="9810750" cy="704850"/>
          </a:xfrm>
          <a:prstGeom prst="rect">
            <a:avLst/>
          </a:prstGeom>
          <a:solidFill>
            <a:srgbClr val="F5F8FC"/>
          </a:solidFill>
          <a:ln w="11430">
            <a:solidFill>
              <a:srgbClr val="B8C6DA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416F43CF-5D08-4976-8C9C-16CE0F1C939E}"/>
                  </a:ext>
                </a:extLst>
              </p:cNvPr>
              <p:cNvSpPr>
                <a:spLocks noGrp="1"/>
              </p:cNvSpPr>
              <p:nvPr/>
            </p:nvSpPr>
            <p:spPr>
              <a:xfrm>
                <a:off x="1085850" y="1695450"/>
                <a:ext cx="9391650" cy="361950"/>
              </a:xfrm>
              <a:prstGeom prst="rect">
                <a:avLst/>
              </a:prstGeom>
              <a:solidFill>
                <a:srgbClr val="000000">
                  <a:alpha val="0"/>
                </a:srgbClr>
              </a:solidFill>
              <a:ln w="0">
                <a:solidFill>
                  <a:srgbClr val="000000">
                    <a:alpha val="0"/>
                  </a:srgbClr>
                </a:solidFill>
                <a:prstDash val="solid"/>
              </a:ln>
            </p:spPr>
            <p:txBody>
              <a:bodyPr lIns="0" tIns="0" rIns="0" bIns="0" anchor="t"/>
              <a:lstStyle/>
              <a:p>
                <a:pPr>
                  <a:defRPr sz="1650" b="0">
                    <a:solidFill>
                      <a:srgbClr val="172033"/>
                    </a:solidFill>
                    <a:latin typeface="Aptos Mono"/>
                    <a:ea typeface="Aptos Mono"/>
                    <a:cs typeface="Aptos Mono"/>
                  </a:defRPr>
                </a:pPr>
                <a:r>
                  <a:rPr lang="en-GB" sz="1650" b="0" dirty="0">
                    <a:solidFill>
                      <a:srgbClr val="172033"/>
                    </a:solidFill>
                    <a:latin typeface="Aptos Mono"/>
                    <a:ea typeface="Aptos Mono"/>
                    <a:cs typeface="Aptos Mono"/>
                  </a:rPr>
                  <a:t>Diffusion/score view: learn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sz="1650" b="0" i="1" dirty="0" smtClean="0">
                            <a:solidFill>
                              <a:srgbClr val="172033"/>
                            </a:solidFill>
                            <a:latin typeface="Cambria Math" panose="02040503050406030204" pitchFamily="18" charset="0"/>
                            <a:ea typeface="Aptos Mono"/>
                            <a:cs typeface="Aptos Mono"/>
                          </a:rPr>
                        </m:ctrlPr>
                      </m:sSubPr>
                      <m:e>
                        <m:r>
                          <a:rPr lang="ar-AE" sz="1650" b="0" i="1" dirty="0" smtClean="0">
                            <a:solidFill>
                              <a:srgbClr val="172033"/>
                            </a:solidFill>
                            <a:latin typeface="Cambria Math" panose="02040503050406030204" pitchFamily="18" charset="0"/>
                            <a:ea typeface="Aptos Mono"/>
                            <a:cs typeface="Aptos Mono"/>
                          </a:rPr>
                          <m:t>𝑠</m:t>
                        </m:r>
                      </m:e>
                      <m:sub>
                        <m:r>
                          <a:rPr lang="ar-AE" sz="1650" b="0" i="1" dirty="0" smtClean="0">
                            <a:solidFill>
                              <a:srgbClr val="172033"/>
                            </a:solidFill>
                            <a:latin typeface="Cambria Math" panose="02040503050406030204" pitchFamily="18" charset="0"/>
                            <a:ea typeface="Aptos Mono"/>
                            <a:cs typeface="Aptos Mono"/>
                          </a:rPr>
                          <m:t>𝑡</m:t>
                        </m:r>
                      </m:sub>
                    </m:sSub>
                    <m:d>
                      <m:dPr>
                        <m:ctrlPr>
                          <a:rPr lang="ar-AE" sz="1650" b="0" i="1" dirty="0">
                            <a:solidFill>
                              <a:srgbClr val="172033"/>
                            </a:solidFill>
                            <a:latin typeface="Cambria Math" panose="02040503050406030204" pitchFamily="18" charset="0"/>
                            <a:ea typeface="Aptos Mono"/>
                            <a:cs typeface="Aptos Mono"/>
                          </a:rPr>
                        </m:ctrlPr>
                      </m:dPr>
                      <m:e>
                        <m:r>
                          <a:rPr lang="ar-AE" sz="1650" b="0" i="1" dirty="0">
                            <a:solidFill>
                              <a:srgbClr val="172033"/>
                            </a:solidFill>
                            <a:latin typeface="Cambria Math" panose="02040503050406030204" pitchFamily="18" charset="0"/>
                            <a:ea typeface="Aptos Mono"/>
                            <a:cs typeface="Aptos Mono"/>
                          </a:rPr>
                          <m:t>𝑥</m:t>
                        </m:r>
                      </m:e>
                    </m:d>
                    <m:r>
                      <a:rPr lang="ar-AE" sz="1650" i="1" dirty="0">
                        <a:solidFill>
                          <a:srgbClr val="172033"/>
                        </a:solidFill>
                        <a:latin typeface="Cambria Math" panose="02040503050406030204" pitchFamily="18" charset="0"/>
                        <a:ea typeface="Aptos Mono"/>
                        <a:cs typeface="Aptos Mono"/>
                      </a:rPr>
                      <m:t>≈</m:t>
                    </m:r>
                    <m:sSub>
                      <m:sSubPr>
                        <m:ctrlPr>
                          <a:rPr lang="ar-AE" sz="1650" b="0" i="1" dirty="0" err="1">
                            <a:solidFill>
                              <a:srgbClr val="172033"/>
                            </a:solidFill>
                            <a:latin typeface="Cambria Math" panose="02040503050406030204" pitchFamily="18" charset="0"/>
                            <a:ea typeface="Aptos Mono"/>
                            <a:cs typeface="Aptos Mono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650" b="0" i="0" dirty="0" smtClean="0">
                            <a:solidFill>
                              <a:srgbClr val="172033"/>
                            </a:solidFill>
                            <a:latin typeface="Cambria Math" panose="02040503050406030204" pitchFamily="18" charset="0"/>
                            <a:ea typeface="Aptos Mono"/>
                            <a:cs typeface="Aptos Mono"/>
                          </a:rPr>
                          <m:t>∇</m:t>
                        </m:r>
                      </m:e>
                      <m:sub>
                        <m:r>
                          <a:rPr lang="ar-AE" sz="1650" b="0" i="1" dirty="0" err="1">
                            <a:solidFill>
                              <a:srgbClr val="172033"/>
                            </a:solidFill>
                            <a:latin typeface="Cambria Math" panose="02040503050406030204" pitchFamily="18" charset="0"/>
                            <a:ea typeface="Aptos Mono"/>
                            <a:cs typeface="Aptos Mono"/>
                          </a:rPr>
                          <m:t>𝑥</m:t>
                        </m:r>
                      </m:sub>
                    </m:sSub>
                    <m:func>
                      <m:funcPr>
                        <m:ctrlPr>
                          <a:rPr lang="en-GB" sz="1650" b="0" i="1" dirty="0">
                            <a:solidFill>
                              <a:srgbClr val="172033"/>
                            </a:solidFill>
                            <a:latin typeface="Cambria Math" panose="02040503050406030204" pitchFamily="18" charset="0"/>
                            <a:ea typeface="Aptos Mono"/>
                            <a:cs typeface="Aptos Mono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650" b="0" i="0" dirty="0">
                            <a:solidFill>
                              <a:srgbClr val="172033"/>
                            </a:solidFill>
                            <a:latin typeface="Cambria Math" panose="02040503050406030204" pitchFamily="18" charset="0"/>
                            <a:ea typeface="Aptos Mono"/>
                            <a:cs typeface="Aptos Mono"/>
                          </a:rPr>
                          <m:t>log</m:t>
                        </m:r>
                      </m:fName>
                      <m:e>
                        <m:sSub>
                          <m:sSubPr>
                            <m:ctrlPr>
                              <a:rPr lang="en-GB" sz="1650" b="0" i="1" dirty="0" err="1">
                                <a:solidFill>
                                  <a:srgbClr val="172033"/>
                                </a:solidFill>
                                <a:latin typeface="Cambria Math" panose="02040503050406030204" pitchFamily="18" charset="0"/>
                                <a:ea typeface="Aptos Mono"/>
                                <a:cs typeface="Aptos Mono"/>
                              </a:rPr>
                            </m:ctrlPr>
                          </m:sSubPr>
                          <m:e>
                            <m:r>
                              <a:rPr lang="en-GB" sz="1650" b="0" i="1" dirty="0" err="1">
                                <a:solidFill>
                                  <a:srgbClr val="172033"/>
                                </a:solidFill>
                                <a:latin typeface="Cambria Math" panose="02040503050406030204" pitchFamily="18" charset="0"/>
                                <a:ea typeface="Aptos Mono"/>
                                <a:cs typeface="Aptos Mono"/>
                              </a:rPr>
                              <m:t>𝑝</m:t>
                            </m:r>
                          </m:e>
                          <m:sub>
                            <m:r>
                              <a:rPr lang="en-GB" sz="1650" b="0" i="1" dirty="0" err="1">
                                <a:solidFill>
                                  <a:srgbClr val="172033"/>
                                </a:solidFill>
                                <a:latin typeface="Cambria Math" panose="02040503050406030204" pitchFamily="18" charset="0"/>
                                <a:ea typeface="Aptos Mono"/>
                                <a:cs typeface="Aptos Mono"/>
                              </a:rPr>
                              <m:t>𝑡</m:t>
                            </m:r>
                          </m:sub>
                        </m:sSub>
                        <m:d>
                          <m:dPr>
                            <m:ctrlPr>
                              <a:rPr lang="en-GB" sz="1650" b="0" i="1" dirty="0">
                                <a:solidFill>
                                  <a:srgbClr val="172033"/>
                                </a:solidFill>
                                <a:latin typeface="Cambria Math" panose="02040503050406030204" pitchFamily="18" charset="0"/>
                                <a:ea typeface="Aptos Mono"/>
                                <a:cs typeface="Aptos Mono"/>
                              </a:rPr>
                            </m:ctrlPr>
                          </m:dPr>
                          <m:e>
                            <m:r>
                              <a:rPr lang="en-GB" sz="1650" b="0" i="1" dirty="0">
                                <a:solidFill>
                                  <a:srgbClr val="172033"/>
                                </a:solidFill>
                                <a:latin typeface="Cambria Math" panose="02040503050406030204" pitchFamily="18" charset="0"/>
                                <a:ea typeface="Aptos Mono"/>
                                <a:cs typeface="Aptos Mono"/>
                              </a:rPr>
                              <m:t>𝑥</m:t>
                            </m:r>
                          </m:e>
                        </m:d>
                      </m:e>
                    </m:func>
                  </m:oMath>
                </a14:m>
                <a:endParaRPr sz="1650" b="0" dirty="0">
                  <a:solidFill>
                    <a:srgbClr val="172033"/>
                  </a:solidFill>
                  <a:latin typeface="Aptos Mono"/>
                  <a:ea typeface="Aptos Mono"/>
                  <a:cs typeface="Aptos Mono"/>
                </a:endParaRP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416F43CF-5D08-4976-8C9C-16CE0F1C939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5850" y="1695450"/>
                <a:ext cx="9391650" cy="361950"/>
              </a:xfrm>
              <a:prstGeom prst="rect">
                <a:avLst/>
              </a:prstGeom>
              <a:blipFill>
                <a:blip r:embed="rId3"/>
                <a:stretch>
                  <a:fillRect l="-1362" t="-16393" b="-3279"/>
                </a:stretch>
              </a:blipFill>
              <a:ln w="0">
                <a:solidFill>
                  <a:srgbClr val="000000">
                    <a:alpha val="0"/>
                  </a:srgbClr>
                </a:solidFill>
                <a:prstDash val="solid"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>
            <a:extLst>
              <a:ext uri="{FF2B5EF4-FFF2-40B4-BE49-F238E27FC236}">
                <a16:creationId xmlns:a16="http://schemas.microsoft.com/office/drawing/2014/main" id="{5203FBB8-E8ED-43E3-BC65-D277B2578DB7}"/>
              </a:ext>
            </a:extLst>
          </p:cNvPr>
          <p:cNvSpPr>
            <a:spLocks noGrp="1"/>
          </p:cNvSpPr>
          <p:nvPr/>
        </p:nvSpPr>
        <p:spPr>
          <a:xfrm>
            <a:off x="876300" y="1524000"/>
            <a:ext cx="9810750" cy="47625"/>
          </a:xfrm>
          <a:prstGeom prst="rect">
            <a:avLst/>
          </a:prstGeom>
          <a:solidFill>
            <a:srgbClr val="2F6FDB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2BEF90D-0971-45B9-A75C-9454B848DD39}"/>
              </a:ext>
            </a:extLst>
          </p:cNvPr>
          <p:cNvSpPr>
            <a:spLocks noGrp="1"/>
          </p:cNvSpPr>
          <p:nvPr/>
        </p:nvSpPr>
        <p:spPr>
          <a:xfrm>
            <a:off x="876300" y="2495550"/>
            <a:ext cx="9810750" cy="704850"/>
          </a:xfrm>
          <a:prstGeom prst="rect">
            <a:avLst/>
          </a:prstGeom>
          <a:solidFill>
            <a:srgbClr val="F5F8FC"/>
          </a:solidFill>
          <a:ln w="11430">
            <a:solidFill>
              <a:srgbClr val="B8C6DA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E8F31836-A5FB-4286-BD5D-2AB915622B26}"/>
                  </a:ext>
                </a:extLst>
              </p:cNvPr>
              <p:cNvSpPr>
                <a:spLocks noGrp="1"/>
              </p:cNvSpPr>
              <p:nvPr/>
            </p:nvSpPr>
            <p:spPr>
              <a:xfrm>
                <a:off x="1085850" y="2667000"/>
                <a:ext cx="9391650" cy="361950"/>
              </a:xfrm>
              <a:prstGeom prst="rect">
                <a:avLst/>
              </a:prstGeom>
              <a:solidFill>
                <a:srgbClr val="000000">
                  <a:alpha val="0"/>
                </a:srgbClr>
              </a:solidFill>
              <a:ln w="0">
                <a:solidFill>
                  <a:srgbClr val="000000">
                    <a:alpha val="0"/>
                  </a:srgbClr>
                </a:solidFill>
                <a:prstDash val="solid"/>
              </a:ln>
            </p:spPr>
            <p:txBody>
              <a:bodyPr lIns="0" tIns="0" rIns="0" bIns="0" anchor="t"/>
              <a:lstStyle/>
              <a:p>
                <a:pPr algn="l">
                  <a:defRPr sz="1650" b="0">
                    <a:solidFill>
                      <a:srgbClr val="172033"/>
                    </a:solidFill>
                    <a:latin typeface="Aptos Mono"/>
                    <a:ea typeface="Aptos Mono"/>
                    <a:cs typeface="Aptos Mono"/>
                  </a:defRPr>
                </a:pPr>
                <a:r>
                  <a:rPr lang="en-GB" sz="1650" b="0" dirty="0">
                    <a:solidFill>
                      <a:srgbClr val="172033"/>
                    </a:solidFill>
                    <a:latin typeface="Aptos Mono"/>
                    <a:ea typeface="Aptos Mono"/>
                    <a:cs typeface="Aptos Mono"/>
                  </a:rPr>
                  <a:t>Flow matching view: learn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650" b="0" i="1" dirty="0" smtClean="0">
                            <a:solidFill>
                              <a:srgbClr val="172033"/>
                            </a:solidFill>
                            <a:latin typeface="Cambria Math" panose="02040503050406030204" pitchFamily="18" charset="0"/>
                            <a:ea typeface="Aptos Mono"/>
                            <a:cs typeface="Aptos Mono"/>
                          </a:rPr>
                        </m:ctrlPr>
                      </m:sSubPr>
                      <m:e>
                        <m:r>
                          <a:rPr lang="en-GB" sz="1650" b="0" i="1" dirty="0" smtClean="0">
                            <a:solidFill>
                              <a:srgbClr val="172033"/>
                            </a:solidFill>
                            <a:latin typeface="Cambria Math" panose="02040503050406030204" pitchFamily="18" charset="0"/>
                            <a:ea typeface="Aptos Mono"/>
                            <a:cs typeface="Aptos Mono"/>
                          </a:rPr>
                          <m:t>𝑣</m:t>
                        </m:r>
                      </m:e>
                      <m:sub>
                        <m:r>
                          <a:rPr lang="en-GB" sz="1650" b="0" i="1" dirty="0" smtClean="0">
                            <a:solidFill>
                              <a:srgbClr val="172033"/>
                            </a:solidFill>
                            <a:latin typeface="Cambria Math" panose="02040503050406030204" pitchFamily="18" charset="0"/>
                            <a:ea typeface="Aptos Mono"/>
                            <a:cs typeface="Aptos Mono"/>
                          </a:rPr>
                          <m:t>𝜃</m:t>
                        </m:r>
                      </m:sub>
                    </m:sSub>
                    <m:r>
                      <a:rPr lang="en-GB" sz="1650" b="0" i="1" dirty="0">
                        <a:solidFill>
                          <a:srgbClr val="172033"/>
                        </a:solidFill>
                        <a:latin typeface="Cambria Math" panose="02040503050406030204" pitchFamily="18" charset="0"/>
                        <a:ea typeface="Aptos Mono"/>
                        <a:cs typeface="Aptos Mono"/>
                      </a:rPr>
                      <m:t>(</m:t>
                    </m:r>
                    <m:r>
                      <a:rPr lang="en-GB" sz="1650" b="0" i="1" dirty="0" err="1">
                        <a:solidFill>
                          <a:srgbClr val="172033"/>
                        </a:solidFill>
                        <a:latin typeface="Cambria Math" panose="02040503050406030204" pitchFamily="18" charset="0"/>
                        <a:ea typeface="Aptos Mono"/>
                        <a:cs typeface="Aptos Mono"/>
                      </a:rPr>
                      <m:t>𝑥</m:t>
                    </m:r>
                    <m:r>
                      <a:rPr lang="en-GB" sz="1650" b="0" i="1" dirty="0" err="1">
                        <a:solidFill>
                          <a:srgbClr val="172033"/>
                        </a:solidFill>
                        <a:latin typeface="Cambria Math" panose="02040503050406030204" pitchFamily="18" charset="0"/>
                        <a:ea typeface="Aptos Mono"/>
                        <a:cs typeface="Aptos Mono"/>
                      </a:rPr>
                      <m:t>,</m:t>
                    </m:r>
                    <m:r>
                      <a:rPr lang="en-GB" sz="1650" b="0" i="1" dirty="0" err="1">
                        <a:solidFill>
                          <a:srgbClr val="172033"/>
                        </a:solidFill>
                        <a:latin typeface="Cambria Math" panose="02040503050406030204" pitchFamily="18" charset="0"/>
                        <a:ea typeface="Aptos Mono"/>
                        <a:cs typeface="Aptos Mono"/>
                      </a:rPr>
                      <m:t>𝑡</m:t>
                    </m:r>
                    <m:r>
                      <a:rPr lang="en-GB" sz="1650" b="0" i="1" dirty="0">
                        <a:solidFill>
                          <a:srgbClr val="172033"/>
                        </a:solidFill>
                        <a:latin typeface="Cambria Math" panose="02040503050406030204" pitchFamily="18" charset="0"/>
                        <a:ea typeface="Aptos Mono"/>
                        <a:cs typeface="Aptos Mono"/>
                      </a:rPr>
                      <m:t>) ≈ </m:t>
                    </m:r>
                    <m:sSub>
                      <m:sSubPr>
                        <m:ctrlPr>
                          <a:rPr lang="en-GB" sz="1650" b="0" i="1" dirty="0" smtClean="0">
                            <a:solidFill>
                              <a:srgbClr val="172033"/>
                            </a:solidFill>
                            <a:latin typeface="Cambria Math" panose="02040503050406030204" pitchFamily="18" charset="0"/>
                            <a:ea typeface="Aptos Mono"/>
                            <a:cs typeface="Aptos Mono"/>
                          </a:rPr>
                        </m:ctrlPr>
                      </m:sSubPr>
                      <m:e>
                        <m:r>
                          <a:rPr lang="en-GB" sz="1650" b="0" i="1" dirty="0" err="1">
                            <a:solidFill>
                              <a:srgbClr val="172033"/>
                            </a:solidFill>
                            <a:latin typeface="Cambria Math" panose="02040503050406030204" pitchFamily="18" charset="0"/>
                            <a:ea typeface="Aptos Mono"/>
                            <a:cs typeface="Aptos Mono"/>
                          </a:rPr>
                          <m:t>𝑣</m:t>
                        </m:r>
                      </m:e>
                      <m:sub>
                        <m:r>
                          <a:rPr lang="en-GB" sz="1650" b="0" i="1" dirty="0" err="1">
                            <a:solidFill>
                              <a:srgbClr val="172033"/>
                            </a:solidFill>
                            <a:latin typeface="Cambria Math" panose="02040503050406030204" pitchFamily="18" charset="0"/>
                            <a:ea typeface="Aptos Mono"/>
                            <a:cs typeface="Aptos Mono"/>
                          </a:rPr>
                          <m:t>𝑡</m:t>
                        </m:r>
                      </m:sub>
                    </m:sSub>
                    <m:r>
                      <a:rPr lang="en-GB" sz="1650" b="0" i="1" dirty="0">
                        <a:solidFill>
                          <a:srgbClr val="172033"/>
                        </a:solidFill>
                        <a:latin typeface="Cambria Math" panose="02040503050406030204" pitchFamily="18" charset="0"/>
                        <a:ea typeface="Aptos Mono"/>
                        <a:cs typeface="Aptos Mono"/>
                      </a:rPr>
                      <m:t>(</m:t>
                    </m:r>
                    <m:r>
                      <a:rPr lang="en-GB" sz="1650" b="0" i="1" dirty="0">
                        <a:solidFill>
                          <a:srgbClr val="172033"/>
                        </a:solidFill>
                        <a:latin typeface="Cambria Math" panose="02040503050406030204" pitchFamily="18" charset="0"/>
                        <a:ea typeface="Aptos Mono"/>
                        <a:cs typeface="Aptos Mono"/>
                      </a:rPr>
                      <m:t>𝑥</m:t>
                    </m:r>
                    <m:r>
                      <a:rPr lang="en-US" sz="1650" b="0" i="1" dirty="0" smtClean="0">
                        <a:solidFill>
                          <a:srgbClr val="172033"/>
                        </a:solidFill>
                        <a:latin typeface="Cambria Math" panose="02040503050406030204" pitchFamily="18" charset="0"/>
                        <a:ea typeface="Aptos Mono"/>
                        <a:cs typeface="Aptos Mono"/>
                      </a:rPr>
                      <m:t>, </m:t>
                    </m:r>
                    <m:r>
                      <a:rPr lang="en-US" sz="1650" b="0" i="1" dirty="0" smtClean="0">
                        <a:solidFill>
                          <a:srgbClr val="172033"/>
                        </a:solidFill>
                        <a:latin typeface="Cambria Math" panose="02040503050406030204" pitchFamily="18" charset="0"/>
                        <a:ea typeface="Aptos Mono"/>
                        <a:cs typeface="Aptos Mono"/>
                      </a:rPr>
                      <m:t>𝑡</m:t>
                    </m:r>
                    <m:r>
                      <a:rPr lang="en-GB" sz="1650" b="0" i="1" dirty="0">
                        <a:solidFill>
                          <a:srgbClr val="172033"/>
                        </a:solidFill>
                        <a:latin typeface="Cambria Math" panose="02040503050406030204" pitchFamily="18" charset="0"/>
                        <a:ea typeface="Aptos Mono"/>
                        <a:cs typeface="Aptos Mono"/>
                      </a:rPr>
                      <m:t>)</m:t>
                    </m:r>
                  </m:oMath>
                </a14:m>
                <a:endParaRPr sz="1650" b="0" dirty="0">
                  <a:solidFill>
                    <a:srgbClr val="172033"/>
                  </a:solidFill>
                  <a:latin typeface="Aptos Mono"/>
                  <a:ea typeface="Aptos Mono"/>
                  <a:cs typeface="Aptos Mono"/>
                </a:endParaRP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E8F31836-A5FB-4286-BD5D-2AB915622B2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5850" y="2667000"/>
                <a:ext cx="9391650" cy="361950"/>
              </a:xfrm>
              <a:prstGeom prst="rect">
                <a:avLst/>
              </a:prstGeom>
              <a:blipFill>
                <a:blip r:embed="rId4"/>
                <a:stretch>
                  <a:fillRect l="-1362" t="-16667" b="-3333"/>
                </a:stretch>
              </a:blipFill>
              <a:ln w="0">
                <a:solidFill>
                  <a:srgbClr val="000000">
                    <a:alpha val="0"/>
                  </a:srgbClr>
                </a:solidFill>
                <a:prstDash val="solid"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>
            <a:extLst>
              <a:ext uri="{FF2B5EF4-FFF2-40B4-BE49-F238E27FC236}">
                <a16:creationId xmlns:a16="http://schemas.microsoft.com/office/drawing/2014/main" id="{BA104D71-4E5D-4436-9773-011461B1AFE8}"/>
              </a:ext>
            </a:extLst>
          </p:cNvPr>
          <p:cNvSpPr>
            <a:spLocks noGrp="1"/>
          </p:cNvSpPr>
          <p:nvPr/>
        </p:nvSpPr>
        <p:spPr>
          <a:xfrm>
            <a:off x="876300" y="2495550"/>
            <a:ext cx="9810750" cy="47625"/>
          </a:xfrm>
          <a:prstGeom prst="rect">
            <a:avLst/>
          </a:prstGeom>
          <a:solidFill>
            <a:srgbClr val="16A09A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1B4A08D-8AFA-4D5F-AA09-13A45B489B70}"/>
              </a:ext>
            </a:extLst>
          </p:cNvPr>
          <p:cNvSpPr>
            <a:spLocks noGrp="1"/>
          </p:cNvSpPr>
          <p:nvPr/>
        </p:nvSpPr>
        <p:spPr>
          <a:xfrm>
            <a:off x="876300" y="3467100"/>
            <a:ext cx="9810750" cy="704850"/>
          </a:xfrm>
          <a:prstGeom prst="rect">
            <a:avLst/>
          </a:prstGeom>
          <a:solidFill>
            <a:srgbClr val="F5F8FC"/>
          </a:solidFill>
          <a:ln w="11430">
            <a:solidFill>
              <a:srgbClr val="B8C6DA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6ACC50B4-601F-4B71-ABDA-3E0E4C87F273}"/>
                  </a:ext>
                </a:extLst>
              </p:cNvPr>
              <p:cNvSpPr>
                <a:spLocks noGrp="1"/>
              </p:cNvSpPr>
              <p:nvPr/>
            </p:nvSpPr>
            <p:spPr>
              <a:xfrm>
                <a:off x="1085850" y="3638550"/>
                <a:ext cx="9391650" cy="361950"/>
              </a:xfrm>
              <a:prstGeom prst="rect">
                <a:avLst/>
              </a:prstGeom>
              <a:solidFill>
                <a:srgbClr val="000000">
                  <a:alpha val="0"/>
                </a:srgbClr>
              </a:solidFill>
              <a:ln w="0">
                <a:solidFill>
                  <a:srgbClr val="000000">
                    <a:alpha val="0"/>
                  </a:srgbClr>
                </a:solidFill>
                <a:prstDash val="solid"/>
              </a:ln>
            </p:spPr>
            <p:txBody>
              <a:bodyPr lIns="0" tIns="0" rIns="0" bIns="0" anchor="t"/>
              <a:lstStyle/>
              <a:p>
                <a:pPr>
                  <a:defRPr sz="1650" b="0">
                    <a:solidFill>
                      <a:srgbClr val="172033"/>
                    </a:solidFill>
                    <a:latin typeface="Aptos Mono"/>
                    <a:ea typeface="Aptos Mono"/>
                    <a:cs typeface="Aptos Mono"/>
                  </a:defRPr>
                </a:pPr>
                <a:r>
                  <a:rPr lang="en-GB" sz="1650" b="0" dirty="0">
                    <a:solidFill>
                      <a:srgbClr val="172033"/>
                    </a:solidFill>
                    <a:latin typeface="Aptos Mono"/>
                    <a:ea typeface="Aptos Mono"/>
                    <a:cs typeface="Aptos Mono"/>
                  </a:rPr>
                  <a:t>Sampling ODE: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50" b="0" i="1" dirty="0" smtClean="0">
                            <a:solidFill>
                              <a:srgbClr val="172033"/>
                            </a:solidFill>
                            <a:latin typeface="Cambria Math" panose="02040503050406030204" pitchFamily="18" charset="0"/>
                            <a:ea typeface="Aptos Mono"/>
                            <a:cs typeface="Aptos Mono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650" dirty="0">
                            <a:solidFill>
                              <a:srgbClr val="172033"/>
                            </a:solidFill>
                            <a:latin typeface="Cambria Math" panose="02040503050406030204" pitchFamily="18" charset="0"/>
                            <a:ea typeface="Aptos Mono"/>
                            <a:cs typeface="Aptos Mono"/>
                          </a:rPr>
                          <m:t>d</m:t>
                        </m:r>
                        <m:r>
                          <a:rPr lang="en-GB" sz="1650" i="1" dirty="0">
                            <a:solidFill>
                              <a:srgbClr val="172033"/>
                            </a:solidFill>
                            <a:latin typeface="Cambria Math" panose="02040503050406030204" pitchFamily="18" charset="0"/>
                            <a:ea typeface="Aptos Mono"/>
                            <a:cs typeface="Aptos Mono"/>
                          </a:rPr>
                          <m:t>𝑋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650" b="0" i="0" dirty="0" smtClean="0">
                            <a:solidFill>
                              <a:srgbClr val="172033"/>
                            </a:solidFill>
                            <a:latin typeface="Cambria Math" panose="02040503050406030204" pitchFamily="18" charset="0"/>
                            <a:ea typeface="Aptos Mono"/>
                            <a:cs typeface="Aptos Mono"/>
                          </a:rPr>
                          <m:t>t</m:t>
                        </m:r>
                      </m:sub>
                    </m:sSub>
                    <m:r>
                      <a:rPr lang="en-GB" sz="1650" b="0" i="1" dirty="0">
                        <a:solidFill>
                          <a:srgbClr val="172033"/>
                        </a:solidFill>
                        <a:latin typeface="Cambria Math" panose="02040503050406030204" pitchFamily="18" charset="0"/>
                        <a:ea typeface="Aptos Mono"/>
                        <a:cs typeface="Aptos Mono"/>
                      </a:rPr>
                      <m:t>= </m:t>
                    </m:r>
                    <m:sSub>
                      <m:sSubPr>
                        <m:ctrlPr>
                          <a:rPr lang="en-GB" sz="1650" b="0" i="1" dirty="0" err="1">
                            <a:solidFill>
                              <a:srgbClr val="172033"/>
                            </a:solidFill>
                            <a:latin typeface="Cambria Math" panose="02040503050406030204" pitchFamily="18" charset="0"/>
                            <a:ea typeface="Aptos Mono"/>
                            <a:cs typeface="Aptos Mono"/>
                          </a:rPr>
                        </m:ctrlPr>
                      </m:sSubPr>
                      <m:e>
                        <m:r>
                          <a:rPr lang="en-GB" sz="1650" b="0" i="1" dirty="0" err="1">
                            <a:solidFill>
                              <a:srgbClr val="172033"/>
                            </a:solidFill>
                            <a:latin typeface="Cambria Math" panose="02040503050406030204" pitchFamily="18" charset="0"/>
                            <a:ea typeface="Aptos Mono"/>
                            <a:cs typeface="Aptos Mono"/>
                          </a:rPr>
                          <m:t>𝑣</m:t>
                        </m:r>
                      </m:e>
                      <m:sub>
                        <m:r>
                          <a:rPr lang="en-GB" sz="1650" b="0" i="1" dirty="0" smtClean="0">
                            <a:solidFill>
                              <a:srgbClr val="172033"/>
                            </a:solidFill>
                            <a:latin typeface="Cambria Math" panose="02040503050406030204" pitchFamily="18" charset="0"/>
                            <a:ea typeface="Aptos Mono"/>
                            <a:cs typeface="Aptos Mono"/>
                          </a:rPr>
                          <m:t>𝜃</m:t>
                        </m:r>
                      </m:sub>
                    </m:sSub>
                    <m:d>
                      <m:dPr>
                        <m:ctrlPr>
                          <a:rPr lang="en-GB" sz="1650" b="0" i="1" dirty="0">
                            <a:solidFill>
                              <a:srgbClr val="172033"/>
                            </a:solidFill>
                            <a:latin typeface="Cambria Math" panose="02040503050406030204" pitchFamily="18" charset="0"/>
                            <a:ea typeface="Aptos Mono"/>
                            <a:cs typeface="Aptos Mono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sz="1650" b="0" i="1" dirty="0" err="1">
                                <a:solidFill>
                                  <a:srgbClr val="172033"/>
                                </a:solidFill>
                                <a:latin typeface="Cambria Math" panose="02040503050406030204" pitchFamily="18" charset="0"/>
                                <a:ea typeface="Aptos Mono"/>
                                <a:cs typeface="Aptos Mono"/>
                              </a:rPr>
                            </m:ctrlPr>
                          </m:sSubPr>
                          <m:e>
                            <m:r>
                              <a:rPr lang="en-GB" sz="1650" b="0" i="1" dirty="0" err="1">
                                <a:solidFill>
                                  <a:srgbClr val="172033"/>
                                </a:solidFill>
                                <a:latin typeface="Cambria Math" panose="02040503050406030204" pitchFamily="18" charset="0"/>
                                <a:ea typeface="Aptos Mono"/>
                                <a:cs typeface="Aptos Mono"/>
                              </a:rPr>
                              <m:t>𝑋</m:t>
                            </m:r>
                          </m:e>
                          <m:sub>
                            <m:r>
                              <a:rPr lang="en-GB" sz="1650" b="0" i="1" dirty="0" err="1">
                                <a:solidFill>
                                  <a:srgbClr val="172033"/>
                                </a:solidFill>
                                <a:latin typeface="Cambria Math" panose="02040503050406030204" pitchFamily="18" charset="0"/>
                                <a:ea typeface="Aptos Mono"/>
                                <a:cs typeface="Aptos Mono"/>
                              </a:rPr>
                              <m:t>𝑡</m:t>
                            </m:r>
                          </m:sub>
                        </m:sSub>
                        <m:r>
                          <a:rPr lang="en-GB" sz="1650" b="0" i="1" dirty="0" err="1">
                            <a:solidFill>
                              <a:srgbClr val="172033"/>
                            </a:solidFill>
                            <a:latin typeface="Cambria Math" panose="02040503050406030204" pitchFamily="18" charset="0"/>
                            <a:ea typeface="Aptos Mono"/>
                            <a:cs typeface="Aptos Mono"/>
                          </a:rPr>
                          <m:t>,</m:t>
                        </m:r>
                        <m:r>
                          <a:rPr lang="en-GB" sz="1650" b="0" i="1" dirty="0" err="1">
                            <a:solidFill>
                              <a:srgbClr val="172033"/>
                            </a:solidFill>
                            <a:latin typeface="Cambria Math" panose="02040503050406030204" pitchFamily="18" charset="0"/>
                            <a:ea typeface="Aptos Mono"/>
                            <a:cs typeface="Aptos Mono"/>
                          </a:rPr>
                          <m:t>𝑡</m:t>
                        </m:r>
                      </m:e>
                    </m:d>
                    <m:r>
                      <a:rPr lang="en-US" sz="1650" b="0" i="1" dirty="0" smtClean="0">
                        <a:solidFill>
                          <a:srgbClr val="172033"/>
                        </a:solidFill>
                        <a:latin typeface="Cambria Math" panose="02040503050406030204" pitchFamily="18" charset="0"/>
                        <a:ea typeface="Aptos Mono"/>
                        <a:cs typeface="Aptos Mono"/>
                      </a:rPr>
                      <m:t>𝑑𝑡</m:t>
                    </m:r>
                  </m:oMath>
                </a14:m>
                <a:endParaRPr sz="1650" b="0" dirty="0">
                  <a:solidFill>
                    <a:srgbClr val="172033"/>
                  </a:solidFill>
                  <a:latin typeface="Aptos Mono"/>
                  <a:ea typeface="Aptos Mono"/>
                  <a:cs typeface="Aptos Mono"/>
                </a:endParaRP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6ACC50B4-601F-4B71-ABDA-3E0E4C87F27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5850" y="3638550"/>
                <a:ext cx="9391650" cy="361950"/>
              </a:xfrm>
              <a:prstGeom prst="rect">
                <a:avLst/>
              </a:prstGeom>
              <a:blipFill>
                <a:blip r:embed="rId5"/>
                <a:stretch>
                  <a:fillRect l="-1362" t="-16667" b="-5000"/>
                </a:stretch>
              </a:blipFill>
              <a:ln w="0">
                <a:solidFill>
                  <a:srgbClr val="000000">
                    <a:alpha val="0"/>
                  </a:srgbClr>
                </a:solidFill>
                <a:prstDash val="solid"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>
            <a:extLst>
              <a:ext uri="{FF2B5EF4-FFF2-40B4-BE49-F238E27FC236}">
                <a16:creationId xmlns:a16="http://schemas.microsoft.com/office/drawing/2014/main" id="{7954A523-A766-4749-815C-626EF9A98468}"/>
              </a:ext>
            </a:extLst>
          </p:cNvPr>
          <p:cNvSpPr>
            <a:spLocks noGrp="1"/>
          </p:cNvSpPr>
          <p:nvPr/>
        </p:nvSpPr>
        <p:spPr>
          <a:xfrm>
            <a:off x="876300" y="3467100"/>
            <a:ext cx="9810750" cy="47625"/>
          </a:xfrm>
          <a:prstGeom prst="rect">
            <a:avLst/>
          </a:prstGeom>
          <a:solidFill>
            <a:srgbClr val="D59625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314BCD3-B0D0-4E68-AC3E-5A80C64FFB6B}"/>
              </a:ext>
            </a:extLst>
          </p:cNvPr>
          <p:cNvSpPr>
            <a:spLocks noGrp="1"/>
          </p:cNvSpPr>
          <p:nvPr/>
        </p:nvSpPr>
        <p:spPr>
          <a:xfrm>
            <a:off x="914400" y="4810125"/>
            <a:ext cx="9715500" cy="7429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1350" b="0">
                <a:solidFill>
                  <a:srgbClr val="5E6A7D"/>
                </a:solidFill>
                <a:latin typeface="Aptos"/>
                <a:ea typeface="Aptos"/>
                <a:cs typeface="Aptos"/>
              </a:defRPr>
            </a:pPr>
            <a:r>
              <a:rPr sz="1350" b="0">
                <a:solidFill>
                  <a:srgbClr val="5E6A7D"/>
                </a:solidFill>
                <a:latin typeface="Aptos"/>
                <a:ea typeface="Aptos"/>
                <a:cs typeface="Aptos"/>
              </a:rPr>
              <a:t>For ADE-CoT the key commonality is still trajectory structure: intermediate states can be previewed, scored, pruned, and continued.</a:t>
            </a:r>
          </a:p>
        </p:txBody>
      </p:sp>
    </p:spTree>
    <p:extLst>
      <p:ext uri="{BB962C8B-B14F-4D97-AF65-F5344CB8AC3E}">
        <p14:creationId xmlns:p14="http://schemas.microsoft.com/office/powerpoint/2010/main" val="20771189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AB5C9CF1-A13B-49EC-983C-0C76D82A20B2}"/>
              </a:ext>
            </a:extLst>
          </p:cNvPr>
          <p:cNvSpPr>
            <a:spLocks noGrp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AFBFD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79A1957-A9DD-4B9C-BD7E-48F61B8E4766}"/>
              </a:ext>
            </a:extLst>
          </p:cNvPr>
          <p:cNvSpPr>
            <a:spLocks noGrp="1"/>
          </p:cNvSpPr>
          <p:nvPr/>
        </p:nvSpPr>
        <p:spPr>
          <a:xfrm>
            <a:off x="0" y="0"/>
            <a:ext cx="12192000" cy="76200"/>
          </a:xfrm>
          <a:prstGeom prst="rect">
            <a:avLst/>
          </a:prstGeom>
          <a:solidFill>
            <a:srgbClr val="2F6FDB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624DD61-1832-4DE8-8A19-FFCC1136ABF7}"/>
              </a:ext>
            </a:extLst>
          </p:cNvPr>
          <p:cNvSpPr>
            <a:spLocks noGrp="1"/>
          </p:cNvSpPr>
          <p:nvPr/>
        </p:nvSpPr>
        <p:spPr>
          <a:xfrm>
            <a:off x="552450" y="228600"/>
            <a:ext cx="2000250" cy="1905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900" b="1">
                <a:solidFill>
                  <a:srgbClr val="2F6FDB"/>
                </a:solidFill>
                <a:latin typeface="Aptos"/>
                <a:ea typeface="Aptos"/>
                <a:cs typeface="Aptos"/>
              </a:defRPr>
            </a:pPr>
            <a:r>
              <a:rPr sz="900" b="1">
                <a:solidFill>
                  <a:srgbClr val="2F6FDB"/>
                </a:solidFill>
                <a:latin typeface="Aptos"/>
                <a:ea typeface="Aptos"/>
                <a:cs typeface="Aptos"/>
              </a:rPr>
              <a:t>CONDITIONING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B9F2FE6-9F61-48A9-9443-6F2A5F57132F}"/>
              </a:ext>
            </a:extLst>
          </p:cNvPr>
          <p:cNvSpPr>
            <a:spLocks noGrp="1"/>
          </p:cNvSpPr>
          <p:nvPr/>
        </p:nvSpPr>
        <p:spPr>
          <a:xfrm>
            <a:off x="552450" y="457200"/>
            <a:ext cx="9429750" cy="5524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2250" b="1">
                <a:solidFill>
                  <a:srgbClr val="172033"/>
                </a:solidFill>
                <a:latin typeface="Aptos Display"/>
                <a:ea typeface="Aptos Display"/>
                <a:cs typeface="Aptos Display"/>
              </a:defRPr>
            </a:pPr>
            <a:r>
              <a:rPr sz="2250" b="1">
                <a:solidFill>
                  <a:srgbClr val="172033"/>
                </a:solidFill>
                <a:latin typeface="Aptos Display"/>
                <a:ea typeface="Aptos Display"/>
                <a:cs typeface="Aptos Display"/>
              </a:rPr>
              <a:t>Image editing uses a conditional score tied to the source image and instruction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A9446FA-290F-483A-9133-EB0DA425959E}"/>
              </a:ext>
            </a:extLst>
          </p:cNvPr>
          <p:cNvSpPr>
            <a:spLocks noGrp="1"/>
          </p:cNvSpPr>
          <p:nvPr/>
        </p:nvSpPr>
        <p:spPr>
          <a:xfrm>
            <a:off x="552450" y="6515100"/>
            <a:ext cx="7905750" cy="1714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788" b="0">
                <a:solidFill>
                  <a:srgbClr val="7A8494"/>
                </a:solidFill>
                <a:latin typeface="Aptos"/>
                <a:ea typeface="Aptos"/>
                <a:cs typeface="Aptos"/>
              </a:defRPr>
            </a:pPr>
            <a:r>
              <a:rPr sz="788" b="0" dirty="0">
                <a:solidFill>
                  <a:srgbClr val="7A8494"/>
                </a:solidFill>
                <a:latin typeface="Aptos"/>
                <a:ea typeface="Aptos"/>
                <a:cs typeface="Aptos"/>
              </a:rPr>
              <a:t>Yang Song et al., Score-Based Generative Modeling through Stochastic Differential Equations, ICLR 2021, Outstanding Paper Award</a:t>
            </a:r>
            <a:endParaRPr lang="en-US" sz="788" b="0" dirty="0">
              <a:solidFill>
                <a:srgbClr val="7A8494"/>
              </a:solidFill>
              <a:latin typeface="Aptos"/>
              <a:ea typeface="Aptos"/>
              <a:cs typeface="Aptos"/>
            </a:endParaRPr>
          </a:p>
          <a:p>
            <a:pPr algn="l">
              <a:defRPr sz="788" b="0">
                <a:solidFill>
                  <a:srgbClr val="7A8494"/>
                </a:solidFill>
                <a:latin typeface="Aptos"/>
                <a:ea typeface="Aptos"/>
                <a:cs typeface="Aptos"/>
              </a:defRPr>
            </a:pPr>
            <a:r>
              <a:rPr sz="788" b="0" dirty="0" err="1">
                <a:solidFill>
                  <a:srgbClr val="7A8494"/>
                </a:solidFill>
                <a:latin typeface="Aptos"/>
                <a:ea typeface="Aptos"/>
                <a:cs typeface="Aptos"/>
              </a:rPr>
              <a:t>Xiangyan</a:t>
            </a:r>
            <a:r>
              <a:rPr sz="788" b="0" dirty="0">
                <a:solidFill>
                  <a:srgbClr val="7A8494"/>
                </a:solidFill>
                <a:latin typeface="Aptos"/>
                <a:ea typeface="Aptos"/>
                <a:cs typeface="Aptos"/>
              </a:rPr>
              <a:t> Qu et al., From Scale to Speed: Adaptive Test-Time Scaling for Image Editing, </a:t>
            </a:r>
            <a:r>
              <a:rPr sz="788" b="0" dirty="0" err="1">
                <a:solidFill>
                  <a:srgbClr val="7A8494"/>
                </a:solidFill>
                <a:latin typeface="Aptos"/>
                <a:ea typeface="Aptos"/>
                <a:cs typeface="Aptos"/>
              </a:rPr>
              <a:t>arXiv</a:t>
            </a:r>
            <a:r>
              <a:rPr sz="788" b="0" dirty="0">
                <a:solidFill>
                  <a:srgbClr val="7A8494"/>
                </a:solidFill>
                <a:latin typeface="Aptos"/>
                <a:ea typeface="Aptos"/>
                <a:cs typeface="Aptos"/>
              </a:rPr>
              <a:t> 2026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ADA31D9-C743-4F09-AB8D-D491DFB014E0}"/>
              </a:ext>
            </a:extLst>
          </p:cNvPr>
          <p:cNvSpPr>
            <a:spLocks noGrp="1"/>
          </p:cNvSpPr>
          <p:nvPr/>
        </p:nvSpPr>
        <p:spPr>
          <a:xfrm>
            <a:off x="11049000" y="6515100"/>
            <a:ext cx="609600" cy="1714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r">
              <a:defRPr sz="788" b="0">
                <a:solidFill>
                  <a:srgbClr val="7A8494"/>
                </a:solidFill>
                <a:latin typeface="Aptos"/>
                <a:ea typeface="Aptos"/>
                <a:cs typeface="Aptos"/>
              </a:defRPr>
            </a:pPr>
            <a:r>
              <a:rPr sz="788" b="0">
                <a:solidFill>
                  <a:srgbClr val="7A8494"/>
                </a:solidFill>
                <a:latin typeface="Aptos"/>
                <a:ea typeface="Aptos"/>
                <a:cs typeface="Aptos"/>
              </a:rPr>
              <a:t>07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A146AF7-6431-4819-9872-A8A9B399D920}"/>
              </a:ext>
            </a:extLst>
          </p:cNvPr>
          <p:cNvSpPr>
            <a:spLocks noGrp="1"/>
          </p:cNvSpPr>
          <p:nvPr/>
        </p:nvSpPr>
        <p:spPr>
          <a:xfrm>
            <a:off x="819150" y="1428750"/>
            <a:ext cx="4572000" cy="3048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1350" b="1">
                <a:solidFill>
                  <a:srgbClr val="2F6FDB"/>
                </a:solidFill>
                <a:latin typeface="Aptos"/>
                <a:ea typeface="Aptos"/>
                <a:cs typeface="Aptos"/>
              </a:defRPr>
            </a:pPr>
            <a:r>
              <a:rPr sz="1350" b="1" dirty="0">
                <a:solidFill>
                  <a:srgbClr val="2F6FDB"/>
                </a:solidFill>
                <a:latin typeface="Aptos"/>
                <a:ea typeface="Aptos"/>
                <a:cs typeface="Aptos"/>
              </a:rPr>
              <a:t>Mathematical </a:t>
            </a:r>
            <a:r>
              <a:rPr lang="en-US" sz="1350" b="1" dirty="0">
                <a:solidFill>
                  <a:srgbClr val="2F6FDB"/>
                </a:solidFill>
                <a:latin typeface="Aptos"/>
                <a:ea typeface="Aptos"/>
                <a:cs typeface="Aptos"/>
              </a:rPr>
              <a:t>notation</a:t>
            </a:r>
            <a:endParaRPr sz="1350" b="1" dirty="0">
              <a:solidFill>
                <a:srgbClr val="2F6FDB"/>
              </a:solidFill>
              <a:latin typeface="Aptos"/>
              <a:ea typeface="Aptos"/>
              <a:cs typeface="Apto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A231477-02D2-4B77-B360-E15682EB086F}"/>
              </a:ext>
            </a:extLst>
          </p:cNvPr>
          <p:cNvSpPr>
            <a:spLocks noGrp="1"/>
          </p:cNvSpPr>
          <p:nvPr/>
        </p:nvSpPr>
        <p:spPr>
          <a:xfrm>
            <a:off x="819150" y="1847850"/>
            <a:ext cx="6208014" cy="723900"/>
          </a:xfrm>
          <a:prstGeom prst="rect">
            <a:avLst/>
          </a:prstGeom>
          <a:solidFill>
            <a:srgbClr val="F5F8FC"/>
          </a:solidFill>
          <a:ln w="11430">
            <a:solidFill>
              <a:srgbClr val="B8C6DA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BF31F455-28B8-4C05-979A-69F40FBF4386}"/>
                  </a:ext>
                </a:extLst>
              </p:cNvPr>
              <p:cNvSpPr>
                <a:spLocks noGrp="1"/>
              </p:cNvSpPr>
              <p:nvPr/>
            </p:nvSpPr>
            <p:spPr>
              <a:xfrm>
                <a:off x="1028700" y="2019300"/>
                <a:ext cx="4391025" cy="381000"/>
              </a:xfrm>
              <a:prstGeom prst="rect">
                <a:avLst/>
              </a:prstGeom>
              <a:solidFill>
                <a:srgbClr val="000000">
                  <a:alpha val="0"/>
                </a:srgbClr>
              </a:solidFill>
              <a:ln w="0">
                <a:solidFill>
                  <a:srgbClr val="000000">
                    <a:alpha val="0"/>
                  </a:srgbClr>
                </a:solidFill>
                <a:prstDash val="solid"/>
              </a:ln>
            </p:spPr>
            <p:txBody>
              <a:bodyPr lIns="0" tIns="0" rIns="0" bIns="0" anchor="t"/>
              <a:lstStyle/>
              <a:p>
                <a:pPr algn="l">
                  <a:defRPr sz="1650" b="0">
                    <a:solidFill>
                      <a:srgbClr val="172033"/>
                    </a:solidFill>
                    <a:latin typeface="Aptos Mono"/>
                    <a:ea typeface="Aptos Mono"/>
                    <a:cs typeface="Aptos Mono"/>
                  </a:defRPr>
                </a:pPr>
                <a:r>
                  <a:rPr sz="1650" b="0" dirty="0">
                    <a:solidFill>
                      <a:srgbClr val="172033"/>
                    </a:solidFill>
                    <a:latin typeface="Aptos Mono"/>
                    <a:ea typeface="Aptos Mono"/>
                    <a:cs typeface="Aptos Mono"/>
                  </a:rPr>
                  <a:t>Condition</a:t>
                </a:r>
                <a:r>
                  <a:rPr lang="en-US" sz="1650" b="0" dirty="0">
                    <a:solidFill>
                      <a:srgbClr val="172033"/>
                    </a:solidFill>
                    <a:latin typeface="Aptos Mono"/>
                    <a:ea typeface="Aptos Mono"/>
                    <a:cs typeface="Aptos Mono"/>
                  </a:rPr>
                  <a:t>:</a:t>
                </a:r>
                <a:r>
                  <a:rPr sz="1650" b="0" dirty="0">
                    <a:solidFill>
                      <a:srgbClr val="172033"/>
                    </a:solidFill>
                    <a:latin typeface="Aptos Mono"/>
                    <a:ea typeface="Aptos Mono"/>
                    <a:cs typeface="Aptos Mono"/>
                  </a:rPr>
                  <a:t> </a:t>
                </a:r>
                <a14:m>
                  <m:oMath xmlns:m="http://schemas.openxmlformats.org/officeDocument/2006/math">
                    <m:r>
                      <a:rPr lang="en-GB" sz="1650" b="0" i="1" dirty="0" smtClean="0">
                        <a:solidFill>
                          <a:srgbClr val="172033"/>
                        </a:solidFill>
                        <a:latin typeface="Cambria Math" panose="02040503050406030204" pitchFamily="18" charset="0"/>
                        <a:ea typeface="Aptos Mono"/>
                        <a:cs typeface="Aptos Mono"/>
                      </a:rPr>
                      <m:t>𝑦</m:t>
                    </m:r>
                    <m:r>
                      <a:rPr lang="en-GB" sz="1650" b="0" i="1" dirty="0" smtClean="0">
                        <a:solidFill>
                          <a:srgbClr val="172033"/>
                        </a:solidFill>
                        <a:latin typeface="Cambria Math" panose="02040503050406030204" pitchFamily="18" charset="0"/>
                        <a:ea typeface="Aptos Mono"/>
                        <a:cs typeface="Aptos Mono"/>
                      </a:rPr>
                      <m:t> = </m:t>
                    </m:r>
                    <m:d>
                      <m:dPr>
                        <m:ctrlPr>
                          <a:rPr lang="en-GB" sz="1650" b="0" i="1" dirty="0" smtClean="0">
                            <a:solidFill>
                              <a:srgbClr val="172033"/>
                            </a:solidFill>
                            <a:latin typeface="Cambria Math" panose="02040503050406030204" pitchFamily="18" charset="0"/>
                            <a:ea typeface="Aptos Mono"/>
                            <a:cs typeface="Aptos Mono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sz="1650" b="0" i="1" dirty="0" err="1">
                                <a:solidFill>
                                  <a:srgbClr val="172033"/>
                                </a:solidFill>
                                <a:latin typeface="Cambria Math" panose="02040503050406030204" pitchFamily="18" charset="0"/>
                                <a:ea typeface="Aptos Mono"/>
                                <a:cs typeface="Aptos Mono"/>
                              </a:rPr>
                            </m:ctrlPr>
                          </m:sSubPr>
                          <m:e>
                            <m:r>
                              <a:rPr lang="en-GB" sz="1650" b="0" i="1" dirty="0" err="1">
                                <a:solidFill>
                                  <a:srgbClr val="172033"/>
                                </a:solidFill>
                                <a:latin typeface="Cambria Math" panose="02040503050406030204" pitchFamily="18" charset="0"/>
                                <a:ea typeface="Aptos Mono"/>
                                <a:cs typeface="Aptos Mono"/>
                              </a:rPr>
                              <m:t>𝐼</m:t>
                            </m:r>
                          </m:e>
                          <m:sub>
                            <m:r>
                              <a:rPr lang="en-GB" sz="1650" b="0" i="1" dirty="0" err="1">
                                <a:solidFill>
                                  <a:srgbClr val="172033"/>
                                </a:solidFill>
                                <a:latin typeface="Cambria Math" panose="02040503050406030204" pitchFamily="18" charset="0"/>
                                <a:ea typeface="Aptos Mono"/>
                                <a:cs typeface="Aptos Mono"/>
                              </a:rPr>
                              <m:t>𝑠𝑟𝑐</m:t>
                            </m:r>
                          </m:sub>
                        </m:sSub>
                        <m:r>
                          <a:rPr lang="en-GB" sz="1650" b="0" i="1" dirty="0">
                            <a:solidFill>
                              <a:srgbClr val="172033"/>
                            </a:solidFill>
                            <a:latin typeface="Cambria Math" panose="02040503050406030204" pitchFamily="18" charset="0"/>
                            <a:ea typeface="Aptos Mono"/>
                            <a:cs typeface="Aptos Mono"/>
                          </a:rPr>
                          <m:t>, </m:t>
                        </m:r>
                        <m:r>
                          <a:rPr lang="en-GB" sz="1650" b="0" i="1" dirty="0">
                            <a:solidFill>
                              <a:srgbClr val="172033"/>
                            </a:solidFill>
                            <a:latin typeface="Cambria Math" panose="02040503050406030204" pitchFamily="18" charset="0"/>
                            <a:ea typeface="Aptos Mono"/>
                            <a:cs typeface="Aptos Mono"/>
                          </a:rPr>
                          <m:t>𝑐</m:t>
                        </m:r>
                      </m:e>
                    </m:d>
                  </m:oMath>
                </a14:m>
                <a:endParaRPr sz="1650" b="0" dirty="0">
                  <a:solidFill>
                    <a:srgbClr val="172033"/>
                  </a:solidFill>
                  <a:latin typeface="Aptos Mono"/>
                  <a:ea typeface="Aptos Mono"/>
                  <a:cs typeface="Aptos Mono"/>
                </a:endParaRP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BF31F455-28B8-4C05-979A-69F40FBF438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8700" y="2019300"/>
                <a:ext cx="4391025" cy="381000"/>
              </a:xfrm>
              <a:prstGeom prst="rect">
                <a:avLst/>
              </a:prstGeom>
              <a:blipFill>
                <a:blip r:embed="rId3"/>
                <a:stretch>
                  <a:fillRect l="-2913" t="-14063"/>
                </a:stretch>
              </a:blipFill>
              <a:ln w="0">
                <a:solidFill>
                  <a:srgbClr val="000000">
                    <a:alpha val="0"/>
                  </a:srgbClr>
                </a:solidFill>
                <a:prstDash val="solid"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>
            <a:extLst>
              <a:ext uri="{FF2B5EF4-FFF2-40B4-BE49-F238E27FC236}">
                <a16:creationId xmlns:a16="http://schemas.microsoft.com/office/drawing/2014/main" id="{53D267A4-B0DA-4336-807C-2B75DE167B9A}"/>
              </a:ext>
            </a:extLst>
          </p:cNvPr>
          <p:cNvSpPr>
            <a:spLocks noGrp="1"/>
          </p:cNvSpPr>
          <p:nvPr/>
        </p:nvSpPr>
        <p:spPr>
          <a:xfrm>
            <a:off x="819150" y="1847850"/>
            <a:ext cx="6208014" cy="45719"/>
          </a:xfrm>
          <a:prstGeom prst="rect">
            <a:avLst/>
          </a:prstGeom>
          <a:solidFill>
            <a:srgbClr val="2F6FDB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0B62D33-D235-44F2-ADF1-4447BF862B95}"/>
              </a:ext>
            </a:extLst>
          </p:cNvPr>
          <p:cNvSpPr>
            <a:spLocks noGrp="1"/>
          </p:cNvSpPr>
          <p:nvPr/>
        </p:nvSpPr>
        <p:spPr>
          <a:xfrm>
            <a:off x="819150" y="2838450"/>
            <a:ext cx="6240017" cy="723900"/>
          </a:xfrm>
          <a:prstGeom prst="rect">
            <a:avLst/>
          </a:prstGeom>
          <a:solidFill>
            <a:srgbClr val="F5F8FC"/>
          </a:solidFill>
          <a:ln w="11430">
            <a:solidFill>
              <a:srgbClr val="B8C6DA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0A83BCD7-4EFB-4D92-82A2-DDB09A4ECC5D}"/>
                  </a:ext>
                </a:extLst>
              </p:cNvPr>
              <p:cNvSpPr>
                <a:spLocks noGrp="1"/>
              </p:cNvSpPr>
              <p:nvPr/>
            </p:nvSpPr>
            <p:spPr>
              <a:xfrm>
                <a:off x="1028698" y="3009900"/>
                <a:ext cx="6030469" cy="514350"/>
              </a:xfrm>
              <a:prstGeom prst="rect">
                <a:avLst/>
              </a:prstGeom>
              <a:solidFill>
                <a:srgbClr val="000000">
                  <a:alpha val="0"/>
                </a:srgbClr>
              </a:solidFill>
              <a:ln w="0">
                <a:solidFill>
                  <a:srgbClr val="000000">
                    <a:alpha val="0"/>
                  </a:srgbClr>
                </a:solidFill>
                <a:prstDash val="solid"/>
              </a:ln>
            </p:spPr>
            <p:txBody>
              <a:bodyPr lIns="0" tIns="0" rIns="0" bIns="0" anchor="t"/>
              <a:lstStyle/>
              <a:p>
                <a:pPr algn="l">
                  <a:defRPr sz="1650" b="0">
                    <a:solidFill>
                      <a:srgbClr val="172033"/>
                    </a:solidFill>
                    <a:latin typeface="Aptos Mono"/>
                    <a:ea typeface="Aptos Mono"/>
                    <a:cs typeface="Aptos Mono"/>
                  </a:defRPr>
                </a:pPr>
                <a:r>
                  <a:rPr lang="en-GB" sz="1650" b="0" dirty="0">
                    <a:solidFill>
                      <a:srgbClr val="172033"/>
                    </a:solidFill>
                    <a:latin typeface="Aptos Mono"/>
                    <a:ea typeface="Aptos Mono"/>
                    <a:cs typeface="Aptos Mono"/>
                  </a:rPr>
                  <a:t>Conditional score: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650" b="0" i="1" dirty="0" smtClean="0">
                            <a:solidFill>
                              <a:srgbClr val="172033"/>
                            </a:solidFill>
                            <a:latin typeface="Cambria Math" panose="02040503050406030204" pitchFamily="18" charset="0"/>
                            <a:ea typeface="Aptos Mono"/>
                            <a:cs typeface="Aptos Mono"/>
                          </a:rPr>
                        </m:ctrlPr>
                      </m:sSubPr>
                      <m:e>
                        <m:r>
                          <a:rPr lang="en-GB" sz="1650" b="0" i="1" dirty="0" smtClean="0">
                            <a:solidFill>
                              <a:srgbClr val="172033"/>
                            </a:solidFill>
                            <a:latin typeface="Cambria Math" panose="02040503050406030204" pitchFamily="18" charset="0"/>
                            <a:ea typeface="Aptos Mono"/>
                            <a:cs typeface="Aptos Mono"/>
                          </a:rPr>
                          <m:t>𝑠</m:t>
                        </m:r>
                      </m:e>
                      <m:sub>
                        <m:r>
                          <a:rPr lang="en-GB" sz="1650" b="0" i="1" dirty="0" smtClean="0">
                            <a:solidFill>
                              <a:srgbClr val="172033"/>
                            </a:solidFill>
                            <a:latin typeface="Cambria Math" panose="02040503050406030204" pitchFamily="18" charset="0"/>
                            <a:ea typeface="Aptos Mono"/>
                            <a:cs typeface="Aptos Mono"/>
                          </a:rPr>
                          <m:t>𝑡</m:t>
                        </m:r>
                      </m:sub>
                    </m:sSub>
                    <m:r>
                      <a:rPr lang="en-GB" sz="1650" b="0" i="1" dirty="0">
                        <a:solidFill>
                          <a:srgbClr val="172033"/>
                        </a:solidFill>
                        <a:latin typeface="Cambria Math" panose="02040503050406030204" pitchFamily="18" charset="0"/>
                        <a:ea typeface="Aptos Mono"/>
                        <a:cs typeface="Aptos Mono"/>
                      </a:rPr>
                      <m:t>(</m:t>
                    </m:r>
                    <m:r>
                      <a:rPr lang="en-GB" sz="1650" b="0" i="1" dirty="0">
                        <a:solidFill>
                          <a:srgbClr val="172033"/>
                        </a:solidFill>
                        <a:latin typeface="Cambria Math" panose="02040503050406030204" pitchFamily="18" charset="0"/>
                        <a:ea typeface="Aptos Mono"/>
                        <a:cs typeface="Aptos Mono"/>
                      </a:rPr>
                      <m:t>𝑥</m:t>
                    </m:r>
                    <m:r>
                      <a:rPr lang="en-GB" sz="1650" b="0" i="1" dirty="0">
                        <a:solidFill>
                          <a:srgbClr val="172033"/>
                        </a:solidFill>
                        <a:latin typeface="Cambria Math" panose="02040503050406030204" pitchFamily="18" charset="0"/>
                        <a:ea typeface="Aptos Mono"/>
                        <a:cs typeface="Aptos Mono"/>
                      </a:rPr>
                      <m:t> | </m:t>
                    </m:r>
                    <m:r>
                      <a:rPr lang="en-GB" sz="1650" b="0" i="1" dirty="0">
                        <a:solidFill>
                          <a:srgbClr val="172033"/>
                        </a:solidFill>
                        <a:latin typeface="Cambria Math" panose="02040503050406030204" pitchFamily="18" charset="0"/>
                        <a:ea typeface="Aptos Mono"/>
                        <a:cs typeface="Aptos Mono"/>
                      </a:rPr>
                      <m:t>𝑦</m:t>
                    </m:r>
                    <m:r>
                      <a:rPr lang="en-GB" sz="1650" b="0" i="1" dirty="0">
                        <a:solidFill>
                          <a:srgbClr val="172033"/>
                        </a:solidFill>
                        <a:latin typeface="Cambria Math" panose="02040503050406030204" pitchFamily="18" charset="0"/>
                        <a:ea typeface="Aptos Mono"/>
                        <a:cs typeface="Aptos Mono"/>
                      </a:rPr>
                      <m:t>) =</m:t>
                    </m:r>
                    <m:sSub>
                      <m:sSubPr>
                        <m:ctrlPr>
                          <a:rPr lang="en-US" sz="1650" b="0" i="1" dirty="0" smtClean="0">
                            <a:solidFill>
                              <a:srgbClr val="172033"/>
                            </a:solidFill>
                            <a:latin typeface="Cambria Math" panose="02040503050406030204" pitchFamily="18" charset="0"/>
                            <a:ea typeface="Aptos Mono"/>
                            <a:cs typeface="Aptos Mono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GB" sz="1650" b="0" i="0" dirty="0" smtClean="0">
                            <a:solidFill>
                              <a:srgbClr val="172033"/>
                            </a:solidFill>
                            <a:latin typeface="Cambria Math" panose="02040503050406030204" pitchFamily="18" charset="0"/>
                            <a:ea typeface="Aptos Mono"/>
                            <a:cs typeface="Aptos Mono"/>
                          </a:rPr>
                          <m:t>∇</m:t>
                        </m:r>
                      </m:e>
                      <m:sub>
                        <m:r>
                          <a:rPr lang="en-US" sz="1650" b="0" i="1" dirty="0" smtClean="0">
                            <a:solidFill>
                              <a:srgbClr val="172033"/>
                            </a:solidFill>
                            <a:latin typeface="Cambria Math" panose="02040503050406030204" pitchFamily="18" charset="0"/>
                            <a:ea typeface="Aptos Mono"/>
                            <a:cs typeface="Aptos Mono"/>
                          </a:rPr>
                          <m:t>𝑥</m:t>
                        </m:r>
                      </m:sub>
                    </m:sSub>
                    <m:r>
                      <a:rPr lang="en-US" sz="1650" b="0" i="1" dirty="0" smtClean="0">
                        <a:solidFill>
                          <a:srgbClr val="172033"/>
                        </a:solidFill>
                        <a:latin typeface="Cambria Math" panose="02040503050406030204" pitchFamily="18" charset="0"/>
                        <a:ea typeface="Aptos Mono"/>
                        <a:cs typeface="Aptos Mono"/>
                      </a:rPr>
                      <m:t> </m:t>
                    </m:r>
                    <m:r>
                      <a:rPr lang="en-GB" sz="1650" b="0" i="1" dirty="0">
                        <a:solidFill>
                          <a:srgbClr val="172033"/>
                        </a:solidFill>
                        <a:latin typeface="Cambria Math" panose="02040503050406030204" pitchFamily="18" charset="0"/>
                        <a:ea typeface="Aptos Mono"/>
                        <a:cs typeface="Aptos Mono"/>
                      </a:rPr>
                      <m:t> </m:t>
                    </m:r>
                    <m:r>
                      <m:rPr>
                        <m:sty m:val="p"/>
                      </m:rPr>
                      <a:rPr lang="en-GB" sz="1650" b="0" i="1" dirty="0">
                        <a:solidFill>
                          <a:srgbClr val="172033"/>
                        </a:solidFill>
                        <a:latin typeface="Cambria Math" panose="02040503050406030204" pitchFamily="18" charset="0"/>
                        <a:ea typeface="Aptos Mono"/>
                        <a:cs typeface="Aptos Mono"/>
                      </a:rPr>
                      <m:t>log</m:t>
                    </m:r>
                    <m:r>
                      <a:rPr lang="en-GB" sz="1650" b="0" i="1" dirty="0">
                        <a:solidFill>
                          <a:srgbClr val="172033"/>
                        </a:solidFill>
                        <a:latin typeface="Cambria Math" panose="02040503050406030204" pitchFamily="18" charset="0"/>
                        <a:ea typeface="Aptos Mono"/>
                        <a:cs typeface="Aptos Mono"/>
                      </a:rPr>
                      <m:t>⁡</m:t>
                    </m:r>
                    <m:sSub>
                      <m:sSubPr>
                        <m:ctrlPr>
                          <a:rPr lang="en-GB" sz="1650" b="0" i="1" dirty="0" smtClean="0">
                            <a:solidFill>
                              <a:srgbClr val="172033"/>
                            </a:solidFill>
                            <a:latin typeface="Cambria Math" panose="02040503050406030204" pitchFamily="18" charset="0"/>
                            <a:ea typeface="Aptos Mono"/>
                            <a:cs typeface="Aptos Mono"/>
                          </a:rPr>
                        </m:ctrlPr>
                      </m:sSubPr>
                      <m:e>
                        <m:r>
                          <a:rPr lang="en-GB" sz="1650" b="0" i="1" dirty="0" err="1">
                            <a:solidFill>
                              <a:srgbClr val="172033"/>
                            </a:solidFill>
                            <a:latin typeface="Cambria Math" panose="02040503050406030204" pitchFamily="18" charset="0"/>
                            <a:ea typeface="Aptos Mono"/>
                            <a:cs typeface="Aptos Mono"/>
                          </a:rPr>
                          <m:t>𝑝</m:t>
                        </m:r>
                      </m:e>
                      <m:sub>
                        <m:r>
                          <a:rPr lang="en-GB" sz="1650" b="0" i="1" dirty="0" err="1">
                            <a:solidFill>
                              <a:srgbClr val="172033"/>
                            </a:solidFill>
                            <a:latin typeface="Cambria Math" panose="02040503050406030204" pitchFamily="18" charset="0"/>
                            <a:ea typeface="Aptos Mono"/>
                            <a:cs typeface="Aptos Mono"/>
                          </a:rPr>
                          <m:t>𝑡</m:t>
                        </m:r>
                      </m:sub>
                    </m:sSub>
                    <m:r>
                      <a:rPr lang="en-GB" sz="1650" b="0" i="1" dirty="0">
                        <a:solidFill>
                          <a:srgbClr val="172033"/>
                        </a:solidFill>
                        <a:latin typeface="Cambria Math" panose="02040503050406030204" pitchFamily="18" charset="0"/>
                        <a:ea typeface="Aptos Mono"/>
                        <a:cs typeface="Aptos Mono"/>
                      </a:rPr>
                      <m:t>(</m:t>
                    </m:r>
                    <m:r>
                      <a:rPr lang="en-GB" sz="1650" b="0" i="1" dirty="0">
                        <a:solidFill>
                          <a:srgbClr val="172033"/>
                        </a:solidFill>
                        <a:latin typeface="Cambria Math" panose="02040503050406030204" pitchFamily="18" charset="0"/>
                        <a:ea typeface="Aptos Mono"/>
                        <a:cs typeface="Aptos Mono"/>
                      </a:rPr>
                      <m:t>𝑥</m:t>
                    </m:r>
                    <m:r>
                      <a:rPr lang="en-GB" sz="1650" b="0" i="1" dirty="0">
                        <a:solidFill>
                          <a:srgbClr val="172033"/>
                        </a:solidFill>
                        <a:latin typeface="Cambria Math" panose="02040503050406030204" pitchFamily="18" charset="0"/>
                        <a:ea typeface="Aptos Mono"/>
                        <a:cs typeface="Aptos Mono"/>
                      </a:rPr>
                      <m:t> | </m:t>
                    </m:r>
                    <m:r>
                      <a:rPr lang="en-GB" sz="1650" b="0" i="1" dirty="0">
                        <a:solidFill>
                          <a:srgbClr val="172033"/>
                        </a:solidFill>
                        <a:latin typeface="Cambria Math" panose="02040503050406030204" pitchFamily="18" charset="0"/>
                        <a:ea typeface="Aptos Mono"/>
                        <a:cs typeface="Aptos Mono"/>
                      </a:rPr>
                      <m:t>𝑦</m:t>
                    </m:r>
                    <m:r>
                      <a:rPr lang="en-GB" sz="1650" b="0" i="1" dirty="0">
                        <a:solidFill>
                          <a:srgbClr val="172033"/>
                        </a:solidFill>
                        <a:latin typeface="Cambria Math" panose="02040503050406030204" pitchFamily="18" charset="0"/>
                        <a:ea typeface="Aptos Mono"/>
                        <a:cs typeface="Aptos Mono"/>
                      </a:rPr>
                      <m:t>)</m:t>
                    </m:r>
                  </m:oMath>
                </a14:m>
                <a:endParaRPr sz="1650" b="0" dirty="0">
                  <a:solidFill>
                    <a:srgbClr val="172033"/>
                  </a:solidFill>
                  <a:latin typeface="Aptos Mono"/>
                  <a:ea typeface="Aptos Mono"/>
                  <a:cs typeface="Aptos Mono"/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0A83BCD7-4EFB-4D92-82A2-DDB09A4ECC5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8698" y="3009900"/>
                <a:ext cx="6030469" cy="514350"/>
              </a:xfrm>
              <a:prstGeom prst="rect">
                <a:avLst/>
              </a:prstGeom>
              <a:blipFill>
                <a:blip r:embed="rId4"/>
                <a:stretch>
                  <a:fillRect l="-2121" t="-11765"/>
                </a:stretch>
              </a:blipFill>
              <a:ln w="0">
                <a:solidFill>
                  <a:srgbClr val="000000">
                    <a:alpha val="0"/>
                  </a:srgbClr>
                </a:solidFill>
                <a:prstDash val="solid"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>
            <a:extLst>
              <a:ext uri="{FF2B5EF4-FFF2-40B4-BE49-F238E27FC236}">
                <a16:creationId xmlns:a16="http://schemas.microsoft.com/office/drawing/2014/main" id="{918A8D9F-9E65-4247-B75C-5CFA5DBF7FF3}"/>
              </a:ext>
            </a:extLst>
          </p:cNvPr>
          <p:cNvSpPr>
            <a:spLocks noGrp="1"/>
          </p:cNvSpPr>
          <p:nvPr/>
        </p:nvSpPr>
        <p:spPr>
          <a:xfrm>
            <a:off x="819150" y="2840356"/>
            <a:ext cx="6240017" cy="55244"/>
          </a:xfrm>
          <a:prstGeom prst="rect">
            <a:avLst/>
          </a:prstGeom>
          <a:solidFill>
            <a:srgbClr val="16A09A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02900BF-F4E2-4B10-A332-F83209DC42BE}"/>
              </a:ext>
            </a:extLst>
          </p:cNvPr>
          <p:cNvSpPr>
            <a:spLocks noGrp="1"/>
          </p:cNvSpPr>
          <p:nvPr/>
        </p:nvSpPr>
        <p:spPr>
          <a:xfrm>
            <a:off x="819150" y="3829050"/>
            <a:ext cx="6240018" cy="723900"/>
          </a:xfrm>
          <a:prstGeom prst="rect">
            <a:avLst/>
          </a:prstGeom>
          <a:solidFill>
            <a:srgbClr val="F5F8FC"/>
          </a:solidFill>
          <a:ln w="11430">
            <a:solidFill>
              <a:srgbClr val="B8C6DA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FB1AA045-2BE5-4FF4-BA60-2C092550FD3B}"/>
                  </a:ext>
                </a:extLst>
              </p:cNvPr>
              <p:cNvSpPr>
                <a:spLocks noGrp="1"/>
              </p:cNvSpPr>
              <p:nvPr/>
            </p:nvSpPr>
            <p:spPr>
              <a:xfrm>
                <a:off x="1028700" y="4000500"/>
                <a:ext cx="6172200" cy="371475"/>
              </a:xfrm>
              <a:prstGeom prst="rect">
                <a:avLst/>
              </a:prstGeom>
              <a:solidFill>
                <a:srgbClr val="000000">
                  <a:alpha val="0"/>
                </a:srgbClr>
              </a:solidFill>
              <a:ln w="0">
                <a:solidFill>
                  <a:srgbClr val="000000">
                    <a:alpha val="0"/>
                  </a:srgbClr>
                </a:solidFill>
                <a:prstDash val="solid"/>
              </a:ln>
            </p:spPr>
            <p:txBody>
              <a:bodyPr lIns="0" tIns="0" rIns="0" bIns="0" anchor="t"/>
              <a:lstStyle/>
              <a:p>
                <a:pPr algn="l">
                  <a:defRPr sz="1650" b="0">
                    <a:solidFill>
                      <a:srgbClr val="172033"/>
                    </a:solidFill>
                    <a:latin typeface="Aptos Mono"/>
                    <a:ea typeface="Aptos Mono"/>
                    <a:cs typeface="Aptos Mono"/>
                  </a:defRPr>
                </a:pPr>
                <a:r>
                  <a:rPr lang="en-GB" sz="1650" b="0" dirty="0">
                    <a:solidFill>
                      <a:srgbClr val="172033"/>
                    </a:solidFill>
                    <a:latin typeface="Aptos Mono"/>
                    <a:ea typeface="Aptos Mono"/>
                    <a:cs typeface="Aptos Mono"/>
                  </a:rPr>
                  <a:t>Conditional ODE: </a:t>
                </a:r>
                <a14:m>
                  <m:oMath xmlns:m="http://schemas.openxmlformats.org/officeDocument/2006/math">
                    <m:r>
                      <a:rPr lang="en-GB" sz="1650" b="0" i="1" dirty="0" smtClean="0">
                        <a:solidFill>
                          <a:srgbClr val="172033"/>
                        </a:solidFill>
                        <a:latin typeface="Cambria Math" panose="02040503050406030204" pitchFamily="18" charset="0"/>
                        <a:ea typeface="Aptos Mono"/>
                        <a:cs typeface="Aptos Mono"/>
                      </a:rPr>
                      <m:t>𝑑</m:t>
                    </m:r>
                    <m:sSub>
                      <m:sSubPr>
                        <m:ctrlPr>
                          <a:rPr lang="ar-AE" sz="1650" b="0" i="1" dirty="0" smtClean="0">
                            <a:solidFill>
                              <a:srgbClr val="172033"/>
                            </a:solidFill>
                            <a:latin typeface="Cambria Math" panose="02040503050406030204" pitchFamily="18" charset="0"/>
                            <a:ea typeface="Aptos Mono"/>
                            <a:cs typeface="Aptos Mono"/>
                          </a:rPr>
                        </m:ctrlPr>
                      </m:sSubPr>
                      <m:e>
                        <m:r>
                          <a:rPr lang="ar-AE" sz="1650" b="0" i="1" dirty="0" smtClean="0">
                            <a:solidFill>
                              <a:srgbClr val="172033"/>
                            </a:solidFill>
                            <a:latin typeface="Cambria Math" panose="02040503050406030204" pitchFamily="18" charset="0"/>
                            <a:ea typeface="Aptos Mono"/>
                            <a:cs typeface="Aptos Mono"/>
                          </a:rPr>
                          <m:t>𝑋</m:t>
                        </m:r>
                      </m:e>
                      <m:sub>
                        <m:r>
                          <a:rPr lang="ar-AE" sz="1650" b="0" i="1" dirty="0" smtClean="0">
                            <a:solidFill>
                              <a:srgbClr val="172033"/>
                            </a:solidFill>
                            <a:latin typeface="Cambria Math" panose="02040503050406030204" pitchFamily="18" charset="0"/>
                            <a:ea typeface="Aptos Mono"/>
                            <a:cs typeface="Aptos Mono"/>
                          </a:rPr>
                          <m:t>𝑡</m:t>
                        </m:r>
                      </m:sub>
                    </m:sSub>
                    <m:r>
                      <a:rPr lang="ar-AE" sz="1650" b="0" i="1" dirty="0">
                        <a:solidFill>
                          <a:srgbClr val="172033"/>
                        </a:solidFill>
                        <a:latin typeface="Cambria Math" panose="02040503050406030204" pitchFamily="18" charset="0"/>
                        <a:ea typeface="Aptos Mono"/>
                        <a:cs typeface="Aptos Mono"/>
                      </a:rPr>
                      <m:t> = [</m:t>
                    </m:r>
                    <m:r>
                      <a:rPr lang="ar-AE" sz="1650" b="0" i="1" dirty="0">
                        <a:solidFill>
                          <a:srgbClr val="172033"/>
                        </a:solidFill>
                        <a:latin typeface="Cambria Math" panose="02040503050406030204" pitchFamily="18" charset="0"/>
                        <a:ea typeface="Aptos Mono"/>
                        <a:cs typeface="Aptos Mono"/>
                      </a:rPr>
                      <m:t>𝑓</m:t>
                    </m:r>
                    <m:r>
                      <a:rPr lang="ar-AE" sz="1650" b="0" i="1" dirty="0">
                        <a:solidFill>
                          <a:srgbClr val="172033"/>
                        </a:solidFill>
                        <a:latin typeface="Cambria Math" panose="02040503050406030204" pitchFamily="18" charset="0"/>
                        <a:ea typeface="Aptos Mono"/>
                        <a:cs typeface="Aptos Mono"/>
                      </a:rPr>
                      <m:t>(</m:t>
                    </m:r>
                    <m:sSub>
                      <m:sSubPr>
                        <m:ctrlPr>
                          <a:rPr lang="ar-AE" sz="1650" b="0" i="1" dirty="0" err="1">
                            <a:solidFill>
                              <a:srgbClr val="172033"/>
                            </a:solidFill>
                            <a:latin typeface="Cambria Math" panose="02040503050406030204" pitchFamily="18" charset="0"/>
                            <a:ea typeface="Aptos Mono"/>
                            <a:cs typeface="Aptos Mono"/>
                          </a:rPr>
                        </m:ctrlPr>
                      </m:sSubPr>
                      <m:e>
                        <m:r>
                          <a:rPr lang="ar-AE" sz="1650" b="0" i="1" dirty="0" err="1">
                            <a:solidFill>
                              <a:srgbClr val="172033"/>
                            </a:solidFill>
                            <a:latin typeface="Cambria Math" panose="02040503050406030204" pitchFamily="18" charset="0"/>
                            <a:ea typeface="Aptos Mono"/>
                            <a:cs typeface="Aptos Mono"/>
                          </a:rPr>
                          <m:t>𝑋</m:t>
                        </m:r>
                      </m:e>
                      <m:sub>
                        <m:r>
                          <a:rPr lang="ar-AE" sz="1650" b="0" i="1" dirty="0" err="1">
                            <a:solidFill>
                              <a:srgbClr val="172033"/>
                            </a:solidFill>
                            <a:latin typeface="Cambria Math" panose="02040503050406030204" pitchFamily="18" charset="0"/>
                            <a:ea typeface="Aptos Mono"/>
                            <a:cs typeface="Aptos Mono"/>
                          </a:rPr>
                          <m:t>𝑡</m:t>
                        </m:r>
                      </m:sub>
                    </m:sSub>
                    <m:r>
                      <a:rPr lang="ar-AE" sz="1650" b="0" i="1" dirty="0" err="1">
                        <a:solidFill>
                          <a:srgbClr val="172033"/>
                        </a:solidFill>
                        <a:latin typeface="Cambria Math" panose="02040503050406030204" pitchFamily="18" charset="0"/>
                        <a:ea typeface="Aptos Mono"/>
                        <a:cs typeface="Aptos Mono"/>
                      </a:rPr>
                      <m:t>,</m:t>
                    </m:r>
                    <m:r>
                      <a:rPr lang="ar-AE" sz="1650" b="0" i="1" dirty="0" err="1">
                        <a:solidFill>
                          <a:srgbClr val="172033"/>
                        </a:solidFill>
                        <a:latin typeface="Cambria Math" panose="02040503050406030204" pitchFamily="18" charset="0"/>
                        <a:ea typeface="Aptos Mono"/>
                        <a:cs typeface="Aptos Mono"/>
                      </a:rPr>
                      <m:t>𝑡</m:t>
                    </m:r>
                    <m:r>
                      <a:rPr lang="ar-AE" sz="1650" b="0" i="1" dirty="0">
                        <a:solidFill>
                          <a:srgbClr val="172033"/>
                        </a:solidFill>
                        <a:latin typeface="Cambria Math" panose="02040503050406030204" pitchFamily="18" charset="0"/>
                        <a:ea typeface="Aptos Mono"/>
                        <a:cs typeface="Aptos Mono"/>
                      </a:rPr>
                      <m:t>) − </m:t>
                    </m:r>
                    <m:r>
                      <a:rPr lang="ar-AE" sz="1650" b="0" i="1" dirty="0">
                        <a:solidFill>
                          <a:srgbClr val="172033"/>
                        </a:solidFill>
                        <a:latin typeface="Cambria Math" panose="02040503050406030204" pitchFamily="18" charset="0"/>
                        <a:ea typeface="Aptos Mono"/>
                        <a:cs typeface="Aptos Mono"/>
                      </a:rPr>
                      <m:t>0</m:t>
                    </m:r>
                    <m:r>
                      <a:rPr lang="ar-AE" sz="1650" b="0" i="1" dirty="0">
                        <a:solidFill>
                          <a:srgbClr val="172033"/>
                        </a:solidFill>
                        <a:latin typeface="Cambria Math" panose="02040503050406030204" pitchFamily="18" charset="0"/>
                        <a:ea typeface="Aptos Mono"/>
                        <a:cs typeface="Aptos Mono"/>
                      </a:rPr>
                      <m:t>.</m:t>
                    </m:r>
                    <m:r>
                      <a:rPr lang="ar-AE" sz="1650" b="0" i="1" dirty="0">
                        <a:solidFill>
                          <a:srgbClr val="172033"/>
                        </a:solidFill>
                        <a:latin typeface="Cambria Math" panose="02040503050406030204" pitchFamily="18" charset="0"/>
                        <a:ea typeface="Aptos Mono"/>
                        <a:cs typeface="Aptos Mono"/>
                      </a:rPr>
                      <m:t>5</m:t>
                    </m:r>
                    <m:r>
                      <a:rPr lang="ar-AE" sz="1650" b="0" i="1" dirty="0">
                        <a:solidFill>
                          <a:srgbClr val="172033"/>
                        </a:solidFill>
                        <a:latin typeface="Cambria Math" panose="02040503050406030204" pitchFamily="18" charset="0"/>
                        <a:ea typeface="Aptos Mono"/>
                        <a:cs typeface="Aptos Mono"/>
                      </a:rPr>
                      <m:t> </m:t>
                    </m:r>
                    <m:r>
                      <a:rPr lang="ar-AE" sz="1650" b="0" i="1" dirty="0">
                        <a:solidFill>
                          <a:srgbClr val="172033"/>
                        </a:solidFill>
                        <a:latin typeface="Cambria Math" panose="02040503050406030204" pitchFamily="18" charset="0"/>
                        <a:ea typeface="Aptos Mono"/>
                        <a:cs typeface="Aptos Mono"/>
                      </a:rPr>
                      <m:t>𝑔</m:t>
                    </m:r>
                    <m:sSup>
                      <m:sSupPr>
                        <m:ctrlPr>
                          <a:rPr lang="ar-AE" sz="1650" b="0" i="1" dirty="0">
                            <a:solidFill>
                              <a:srgbClr val="172033"/>
                            </a:solidFill>
                            <a:latin typeface="Cambria Math" panose="02040503050406030204" pitchFamily="18" charset="0"/>
                            <a:ea typeface="Aptos Mono"/>
                            <a:cs typeface="Aptos Mono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ar-AE" sz="1650" b="0" i="1" dirty="0">
                                <a:solidFill>
                                  <a:srgbClr val="172033"/>
                                </a:solidFill>
                                <a:latin typeface="Cambria Math" panose="02040503050406030204" pitchFamily="18" charset="0"/>
                                <a:ea typeface="Aptos Mono"/>
                                <a:cs typeface="Aptos Mono"/>
                              </a:rPr>
                            </m:ctrlPr>
                          </m:dPr>
                          <m:e>
                            <m:r>
                              <a:rPr lang="ar-AE" sz="1650" b="0" i="1" dirty="0">
                                <a:solidFill>
                                  <a:srgbClr val="172033"/>
                                </a:solidFill>
                                <a:latin typeface="Cambria Math" panose="02040503050406030204" pitchFamily="18" charset="0"/>
                                <a:ea typeface="Aptos Mono"/>
                                <a:cs typeface="Aptos Mono"/>
                              </a:rPr>
                              <m:t>𝑡</m:t>
                            </m:r>
                          </m:e>
                        </m:d>
                      </m:e>
                      <m:sup>
                        <m:r>
                          <a:rPr lang="ar-AE" sz="1650" b="0" i="1" dirty="0">
                            <a:solidFill>
                              <a:srgbClr val="172033"/>
                            </a:solidFill>
                            <a:latin typeface="Cambria Math" panose="02040503050406030204" pitchFamily="18" charset="0"/>
                            <a:ea typeface="Aptos Mono"/>
                            <a:cs typeface="Aptos Mono"/>
                          </a:rPr>
                          <m:t>2</m:t>
                        </m:r>
                      </m:sup>
                    </m:sSup>
                    <m:r>
                      <a:rPr lang="ar-AE" sz="1650" b="0" i="1" dirty="0">
                        <a:solidFill>
                          <a:srgbClr val="172033"/>
                        </a:solidFill>
                        <a:latin typeface="Cambria Math" panose="02040503050406030204" pitchFamily="18" charset="0"/>
                        <a:ea typeface="Aptos Mono"/>
                        <a:cs typeface="Aptos Mono"/>
                      </a:rPr>
                      <m:t> </m:t>
                    </m:r>
                    <m:sSub>
                      <m:sSubPr>
                        <m:ctrlPr>
                          <a:rPr lang="ar-AE" sz="1650" b="0" i="1" dirty="0" err="1">
                            <a:solidFill>
                              <a:srgbClr val="172033"/>
                            </a:solidFill>
                            <a:latin typeface="Cambria Math" panose="02040503050406030204" pitchFamily="18" charset="0"/>
                            <a:ea typeface="Aptos Mono"/>
                            <a:cs typeface="Aptos Mono"/>
                          </a:rPr>
                        </m:ctrlPr>
                      </m:sSubPr>
                      <m:e>
                        <m:r>
                          <a:rPr lang="ar-AE" sz="1650" b="0" i="1" dirty="0" err="1">
                            <a:solidFill>
                              <a:srgbClr val="172033"/>
                            </a:solidFill>
                            <a:latin typeface="Cambria Math" panose="02040503050406030204" pitchFamily="18" charset="0"/>
                            <a:ea typeface="Aptos Mono"/>
                            <a:cs typeface="Aptos Mono"/>
                          </a:rPr>
                          <m:t>𝑠</m:t>
                        </m:r>
                      </m:e>
                      <m:sub>
                        <m:r>
                          <a:rPr lang="ar-AE" sz="1650" b="0" i="1" dirty="0" err="1">
                            <a:solidFill>
                              <a:srgbClr val="172033"/>
                            </a:solidFill>
                            <a:latin typeface="Cambria Math" panose="02040503050406030204" pitchFamily="18" charset="0"/>
                            <a:ea typeface="Aptos Mono"/>
                            <a:cs typeface="Aptos Mono"/>
                          </a:rPr>
                          <m:t>𝑡</m:t>
                        </m:r>
                      </m:sub>
                    </m:sSub>
                    <m:r>
                      <a:rPr lang="ar-AE" sz="1650" b="0" i="1" dirty="0">
                        <a:solidFill>
                          <a:srgbClr val="172033"/>
                        </a:solidFill>
                        <a:latin typeface="Cambria Math" panose="02040503050406030204" pitchFamily="18" charset="0"/>
                        <a:ea typeface="Aptos Mono"/>
                        <a:cs typeface="Aptos Mono"/>
                      </a:rPr>
                      <m:t>(</m:t>
                    </m:r>
                    <m:sSub>
                      <m:sSubPr>
                        <m:ctrlPr>
                          <a:rPr lang="ar-AE" sz="1650" b="0" i="1" dirty="0" err="1">
                            <a:solidFill>
                              <a:srgbClr val="172033"/>
                            </a:solidFill>
                            <a:latin typeface="Cambria Math" panose="02040503050406030204" pitchFamily="18" charset="0"/>
                            <a:ea typeface="Aptos Mono"/>
                            <a:cs typeface="Aptos Mono"/>
                          </a:rPr>
                        </m:ctrlPr>
                      </m:sSubPr>
                      <m:e>
                        <m:r>
                          <a:rPr lang="ar-AE" sz="1650" b="0" i="1" dirty="0" err="1">
                            <a:solidFill>
                              <a:srgbClr val="172033"/>
                            </a:solidFill>
                            <a:latin typeface="Cambria Math" panose="02040503050406030204" pitchFamily="18" charset="0"/>
                            <a:ea typeface="Aptos Mono"/>
                            <a:cs typeface="Aptos Mono"/>
                          </a:rPr>
                          <m:t>𝑋</m:t>
                        </m:r>
                      </m:e>
                      <m:sub>
                        <m:r>
                          <a:rPr lang="ar-AE" sz="1650" b="0" i="1" dirty="0" err="1">
                            <a:solidFill>
                              <a:srgbClr val="172033"/>
                            </a:solidFill>
                            <a:latin typeface="Cambria Math" panose="02040503050406030204" pitchFamily="18" charset="0"/>
                            <a:ea typeface="Aptos Mono"/>
                            <a:cs typeface="Aptos Mono"/>
                          </a:rPr>
                          <m:t>𝑡</m:t>
                        </m:r>
                      </m:sub>
                    </m:sSub>
                    <m:r>
                      <a:rPr lang="ar-AE" sz="1650" b="0" i="1" dirty="0">
                        <a:solidFill>
                          <a:srgbClr val="172033"/>
                        </a:solidFill>
                        <a:latin typeface="Cambria Math" panose="02040503050406030204" pitchFamily="18" charset="0"/>
                        <a:ea typeface="Aptos Mono"/>
                        <a:cs typeface="Aptos Mono"/>
                      </a:rPr>
                      <m:t> | </m:t>
                    </m:r>
                    <m:r>
                      <a:rPr lang="ar-AE" sz="1650" b="0" i="1" dirty="0">
                        <a:solidFill>
                          <a:srgbClr val="172033"/>
                        </a:solidFill>
                        <a:latin typeface="Cambria Math" panose="02040503050406030204" pitchFamily="18" charset="0"/>
                        <a:ea typeface="Aptos Mono"/>
                        <a:cs typeface="Aptos Mono"/>
                      </a:rPr>
                      <m:t>𝑦</m:t>
                    </m:r>
                    <m:r>
                      <a:rPr lang="ar-AE" sz="1650" b="0" i="1" dirty="0">
                        <a:solidFill>
                          <a:srgbClr val="172033"/>
                        </a:solidFill>
                        <a:latin typeface="Cambria Math" panose="02040503050406030204" pitchFamily="18" charset="0"/>
                        <a:ea typeface="Aptos Mono"/>
                        <a:cs typeface="Aptos Mono"/>
                      </a:rPr>
                      <m:t>)] </m:t>
                    </m:r>
                    <m:r>
                      <a:rPr lang="ar-AE" sz="1650" b="0" i="1" dirty="0">
                        <a:solidFill>
                          <a:srgbClr val="172033"/>
                        </a:solidFill>
                        <a:latin typeface="Cambria Math" panose="02040503050406030204" pitchFamily="18" charset="0"/>
                        <a:ea typeface="Aptos Mono"/>
                        <a:cs typeface="Aptos Mono"/>
                      </a:rPr>
                      <m:t>𝑑𝑡</m:t>
                    </m:r>
                  </m:oMath>
                </a14:m>
                <a:endParaRPr sz="1650" b="0" dirty="0">
                  <a:solidFill>
                    <a:srgbClr val="172033"/>
                  </a:solidFill>
                  <a:latin typeface="Aptos Mono"/>
                  <a:ea typeface="Aptos Mono"/>
                  <a:cs typeface="Aptos Mono"/>
                </a:endParaRPr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FB1AA045-2BE5-4FF4-BA60-2C092550FD3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8700" y="4000500"/>
                <a:ext cx="6172200" cy="371475"/>
              </a:xfrm>
              <a:prstGeom prst="rect">
                <a:avLst/>
              </a:prstGeom>
              <a:blipFill>
                <a:blip r:embed="rId5"/>
                <a:stretch>
                  <a:fillRect l="-2073" t="-14516" b="-1613"/>
                </a:stretch>
              </a:blipFill>
              <a:ln w="0">
                <a:solidFill>
                  <a:srgbClr val="000000">
                    <a:alpha val="0"/>
                  </a:srgbClr>
                </a:solidFill>
                <a:prstDash val="solid"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>
            <a:extLst>
              <a:ext uri="{FF2B5EF4-FFF2-40B4-BE49-F238E27FC236}">
                <a16:creationId xmlns:a16="http://schemas.microsoft.com/office/drawing/2014/main" id="{DE0B2E93-34F8-4DBC-8E33-CFC7E1C6FD30}"/>
              </a:ext>
            </a:extLst>
          </p:cNvPr>
          <p:cNvSpPr>
            <a:spLocks noGrp="1"/>
          </p:cNvSpPr>
          <p:nvPr/>
        </p:nvSpPr>
        <p:spPr>
          <a:xfrm>
            <a:off x="819150" y="3829050"/>
            <a:ext cx="6240017" cy="47625"/>
          </a:xfrm>
          <a:prstGeom prst="rect">
            <a:avLst/>
          </a:prstGeom>
          <a:solidFill>
            <a:srgbClr val="D59625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346D990-048B-4611-8A4E-4138701F5355}"/>
              </a:ext>
            </a:extLst>
          </p:cNvPr>
          <p:cNvSpPr>
            <a:spLocks noGrp="1"/>
          </p:cNvSpPr>
          <p:nvPr/>
        </p:nvSpPr>
        <p:spPr>
          <a:xfrm>
            <a:off x="7418832" y="1428750"/>
            <a:ext cx="3905250" cy="3048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1350" b="1">
                <a:solidFill>
                  <a:srgbClr val="16A09A"/>
                </a:solidFill>
                <a:latin typeface="Aptos"/>
                <a:ea typeface="Aptos"/>
                <a:cs typeface="Aptos"/>
              </a:defRPr>
            </a:pPr>
            <a:r>
              <a:rPr sz="1350" b="1">
                <a:solidFill>
                  <a:srgbClr val="16A09A"/>
                </a:solidFill>
                <a:latin typeface="Aptos"/>
                <a:ea typeface="Aptos"/>
                <a:cs typeface="Aptos"/>
              </a:rPr>
              <a:t>Interpretation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FAA9A19C-B00B-4B3D-ABA5-936E7EFBBBA9}"/>
              </a:ext>
            </a:extLst>
          </p:cNvPr>
          <p:cNvSpPr>
            <a:spLocks noGrp="1"/>
          </p:cNvSpPr>
          <p:nvPr/>
        </p:nvSpPr>
        <p:spPr>
          <a:xfrm>
            <a:off x="7418832" y="1962150"/>
            <a:ext cx="95250" cy="95250"/>
          </a:xfrm>
          <a:prstGeom prst="ellipse">
            <a:avLst/>
          </a:prstGeom>
          <a:solidFill>
            <a:srgbClr val="16A09A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F44F3EE-B9D5-47F2-94DF-2FB3EAFCB637}"/>
              </a:ext>
            </a:extLst>
          </p:cNvPr>
          <p:cNvSpPr>
            <a:spLocks noGrp="1"/>
          </p:cNvSpPr>
          <p:nvPr/>
        </p:nvSpPr>
        <p:spPr>
          <a:xfrm>
            <a:off x="7647432" y="1885950"/>
            <a:ext cx="4152900" cy="7429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1500" b="0">
                <a:solidFill>
                  <a:srgbClr val="172033"/>
                </a:solidFill>
                <a:latin typeface="Aptos"/>
                <a:ea typeface="Aptos"/>
                <a:cs typeface="Aptos"/>
              </a:defRPr>
            </a:pPr>
            <a:r>
              <a:rPr sz="1500" b="0">
                <a:solidFill>
                  <a:srgbClr val="172033"/>
                </a:solidFill>
                <a:latin typeface="Aptos"/>
                <a:ea typeface="Aptos"/>
                <a:cs typeface="Aptos"/>
              </a:rPr>
              <a:t>Text-to-image: condition is a prompt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8758C96F-A23F-4584-8CF1-1E578CE46119}"/>
              </a:ext>
            </a:extLst>
          </p:cNvPr>
          <p:cNvSpPr>
            <a:spLocks noGrp="1"/>
          </p:cNvSpPr>
          <p:nvPr/>
        </p:nvSpPr>
        <p:spPr>
          <a:xfrm>
            <a:off x="7418832" y="2743200"/>
            <a:ext cx="95250" cy="95250"/>
          </a:xfrm>
          <a:prstGeom prst="ellipse">
            <a:avLst/>
          </a:prstGeom>
          <a:solidFill>
            <a:srgbClr val="16A09A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3844951-220C-480A-9A15-73EA87D3D9BC}"/>
              </a:ext>
            </a:extLst>
          </p:cNvPr>
          <p:cNvSpPr>
            <a:spLocks noGrp="1"/>
          </p:cNvSpPr>
          <p:nvPr/>
        </p:nvSpPr>
        <p:spPr>
          <a:xfrm>
            <a:off x="7647432" y="2667000"/>
            <a:ext cx="4152900" cy="7429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1500" b="0">
                <a:solidFill>
                  <a:srgbClr val="172033"/>
                </a:solidFill>
                <a:latin typeface="Aptos"/>
                <a:ea typeface="Aptos"/>
                <a:cs typeface="Aptos"/>
              </a:defRPr>
            </a:pPr>
            <a:r>
              <a:rPr sz="1500" b="0">
                <a:solidFill>
                  <a:srgbClr val="172033"/>
                </a:solidFill>
                <a:latin typeface="Aptos"/>
                <a:ea typeface="Aptos"/>
                <a:cs typeface="Aptos"/>
              </a:rPr>
              <a:t>Image editing: condition is source image plus edit instruction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3D995C21-6AF7-4104-B8C3-B2012E19DF84}"/>
              </a:ext>
            </a:extLst>
          </p:cNvPr>
          <p:cNvSpPr>
            <a:spLocks noGrp="1"/>
          </p:cNvSpPr>
          <p:nvPr/>
        </p:nvSpPr>
        <p:spPr>
          <a:xfrm>
            <a:off x="7418832" y="3524250"/>
            <a:ext cx="95250" cy="95250"/>
          </a:xfrm>
          <a:prstGeom prst="ellipse">
            <a:avLst/>
          </a:prstGeom>
          <a:solidFill>
            <a:srgbClr val="16A09A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2389C08-CA80-495B-8CD7-B8CAFE127516}"/>
              </a:ext>
            </a:extLst>
          </p:cNvPr>
          <p:cNvSpPr>
            <a:spLocks noGrp="1"/>
          </p:cNvSpPr>
          <p:nvPr/>
        </p:nvSpPr>
        <p:spPr>
          <a:xfrm>
            <a:off x="7647432" y="3448050"/>
            <a:ext cx="4152900" cy="7429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1500" b="0">
                <a:solidFill>
                  <a:srgbClr val="172033"/>
                </a:solidFill>
                <a:latin typeface="Aptos"/>
                <a:ea typeface="Aptos"/>
                <a:cs typeface="Aptos"/>
              </a:defRPr>
            </a:pPr>
            <a:r>
              <a:rPr sz="1500" b="0" dirty="0">
                <a:solidFill>
                  <a:srgbClr val="172033"/>
                </a:solidFill>
                <a:latin typeface="Aptos"/>
                <a:ea typeface="Aptos"/>
                <a:cs typeface="Aptos"/>
              </a:rPr>
              <a:t>The output must both change and preserve content</a:t>
            </a:r>
          </a:p>
        </p:txBody>
      </p:sp>
    </p:spTree>
    <p:extLst>
      <p:ext uri="{BB962C8B-B14F-4D97-AF65-F5344CB8AC3E}">
        <p14:creationId xmlns:p14="http://schemas.microsoft.com/office/powerpoint/2010/main" val="18997378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AA82B353-21F5-4B31-8F8F-7D8B92E3A420}"/>
              </a:ext>
            </a:extLst>
          </p:cNvPr>
          <p:cNvSpPr>
            <a:spLocks noGrp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AFBFD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74604FA-6CFC-4A24-BE20-67B344FA493C}"/>
              </a:ext>
            </a:extLst>
          </p:cNvPr>
          <p:cNvSpPr>
            <a:spLocks noGrp="1"/>
          </p:cNvSpPr>
          <p:nvPr/>
        </p:nvSpPr>
        <p:spPr>
          <a:xfrm>
            <a:off x="0" y="0"/>
            <a:ext cx="12192000" cy="76200"/>
          </a:xfrm>
          <a:prstGeom prst="rect">
            <a:avLst/>
          </a:prstGeom>
          <a:solidFill>
            <a:srgbClr val="2F6FDB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F10EB5A-B7A0-429C-9EBC-A5167BC5B1B8}"/>
              </a:ext>
            </a:extLst>
          </p:cNvPr>
          <p:cNvSpPr>
            <a:spLocks noGrp="1"/>
          </p:cNvSpPr>
          <p:nvPr/>
        </p:nvSpPr>
        <p:spPr>
          <a:xfrm>
            <a:off x="552450" y="228600"/>
            <a:ext cx="2000250" cy="1905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900" b="1">
                <a:solidFill>
                  <a:srgbClr val="2F6FDB"/>
                </a:solidFill>
                <a:latin typeface="Aptos"/>
                <a:ea typeface="Aptos"/>
                <a:cs typeface="Aptos"/>
              </a:defRPr>
            </a:pPr>
            <a:r>
              <a:rPr sz="900" b="1">
                <a:solidFill>
                  <a:srgbClr val="2F6FDB"/>
                </a:solidFill>
                <a:latin typeface="Aptos"/>
                <a:ea typeface="Aptos"/>
                <a:cs typeface="Aptos"/>
              </a:rPr>
              <a:t>SAMPLING CONTROL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361D0EB-4AB0-4FB3-B4DE-594AABAAF58F}"/>
              </a:ext>
            </a:extLst>
          </p:cNvPr>
          <p:cNvSpPr>
            <a:spLocks noGrp="1"/>
          </p:cNvSpPr>
          <p:nvPr/>
        </p:nvSpPr>
        <p:spPr>
          <a:xfrm>
            <a:off x="552450" y="457200"/>
            <a:ext cx="9429750" cy="5524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2250" b="1">
                <a:solidFill>
                  <a:srgbClr val="172033"/>
                </a:solidFill>
                <a:latin typeface="Aptos Display"/>
                <a:ea typeface="Aptos Display"/>
                <a:cs typeface="Aptos Display"/>
              </a:defRPr>
            </a:pPr>
            <a:r>
              <a:rPr sz="2250" b="1">
                <a:solidFill>
                  <a:srgbClr val="172033"/>
                </a:solidFill>
                <a:latin typeface="Aptos Display"/>
                <a:ea typeface="Aptos Display"/>
                <a:cs typeface="Aptos Display"/>
              </a:rPr>
              <a:t>Classifier-free guidance is an inference-time score modification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9725051-0DDA-471C-BE92-FC92FA831E02}"/>
              </a:ext>
            </a:extLst>
          </p:cNvPr>
          <p:cNvSpPr>
            <a:spLocks noGrp="1"/>
          </p:cNvSpPr>
          <p:nvPr/>
        </p:nvSpPr>
        <p:spPr>
          <a:xfrm>
            <a:off x="552450" y="6515100"/>
            <a:ext cx="7905750" cy="1714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788" b="0">
                <a:solidFill>
                  <a:srgbClr val="7A8494"/>
                </a:solidFill>
                <a:latin typeface="Aptos"/>
                <a:ea typeface="Aptos"/>
                <a:cs typeface="Aptos"/>
              </a:defRPr>
            </a:pPr>
            <a:r>
              <a:rPr sz="788" b="0">
                <a:solidFill>
                  <a:srgbClr val="7A8494"/>
                </a:solidFill>
                <a:latin typeface="Aptos"/>
                <a:ea typeface="Aptos"/>
                <a:cs typeface="Aptos"/>
              </a:rPr>
              <a:t>Jonathan Ho and Tim Salimans, Classifier-Free Diffusion Guidance, NeurIPS Workshop 2021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AA1AD57-8C19-4F11-86B6-FCD8D9E03073}"/>
              </a:ext>
            </a:extLst>
          </p:cNvPr>
          <p:cNvSpPr>
            <a:spLocks noGrp="1"/>
          </p:cNvSpPr>
          <p:nvPr/>
        </p:nvSpPr>
        <p:spPr>
          <a:xfrm>
            <a:off x="11049000" y="6515100"/>
            <a:ext cx="609600" cy="1714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r">
              <a:defRPr sz="788" b="0">
                <a:solidFill>
                  <a:srgbClr val="7A8494"/>
                </a:solidFill>
                <a:latin typeface="Aptos"/>
                <a:ea typeface="Aptos"/>
                <a:cs typeface="Aptos"/>
              </a:defRPr>
            </a:pPr>
            <a:r>
              <a:rPr sz="788" b="0">
                <a:solidFill>
                  <a:srgbClr val="7A8494"/>
                </a:solidFill>
                <a:latin typeface="Aptos"/>
                <a:ea typeface="Aptos"/>
                <a:cs typeface="Aptos"/>
              </a:rPr>
              <a:t>08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29E392A-F530-4F6C-BAFD-8D00980A1E91}"/>
              </a:ext>
            </a:extLst>
          </p:cNvPr>
          <p:cNvSpPr>
            <a:spLocks noGrp="1"/>
          </p:cNvSpPr>
          <p:nvPr/>
        </p:nvSpPr>
        <p:spPr>
          <a:xfrm>
            <a:off x="876300" y="1524000"/>
            <a:ext cx="9810750" cy="704850"/>
          </a:xfrm>
          <a:prstGeom prst="rect">
            <a:avLst/>
          </a:prstGeom>
          <a:solidFill>
            <a:srgbClr val="F5F8FC"/>
          </a:solidFill>
          <a:ln w="11430">
            <a:solidFill>
              <a:srgbClr val="B8C6DA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8A247D4E-FCEF-4708-8785-7D225BD5D705}"/>
                  </a:ext>
                </a:extLst>
              </p:cNvPr>
              <p:cNvSpPr>
                <a:spLocks noGrp="1"/>
              </p:cNvSpPr>
              <p:nvPr/>
            </p:nvSpPr>
            <p:spPr>
              <a:xfrm>
                <a:off x="1085850" y="1695450"/>
                <a:ext cx="9391650" cy="361950"/>
              </a:xfrm>
              <a:prstGeom prst="rect">
                <a:avLst/>
              </a:prstGeom>
              <a:solidFill>
                <a:srgbClr val="000000">
                  <a:alpha val="0"/>
                </a:srgbClr>
              </a:solidFill>
              <a:ln w="0">
                <a:solidFill>
                  <a:srgbClr val="000000">
                    <a:alpha val="0"/>
                  </a:srgbClr>
                </a:solidFill>
                <a:prstDash val="solid"/>
              </a:ln>
            </p:spPr>
            <p:txBody>
              <a:bodyPr lIns="0" tIns="0" rIns="0" bIns="0" anchor="t"/>
              <a:lstStyle/>
              <a:p>
                <a:pPr algn="l">
                  <a:defRPr sz="1650" b="0">
                    <a:solidFill>
                      <a:srgbClr val="172033"/>
                    </a:solidFill>
                    <a:latin typeface="Aptos Mono"/>
                    <a:ea typeface="Aptos Mono"/>
                    <a:cs typeface="Aptos Mono"/>
                  </a:defRPr>
                </a:pPr>
                <a:r>
                  <a:rPr lang="en-GB" sz="1650" b="0" dirty="0">
                    <a:solidFill>
                      <a:srgbClr val="172033"/>
                    </a:solidFill>
                    <a:latin typeface="Aptos Mono"/>
                    <a:ea typeface="Aptos Mono"/>
                    <a:cs typeface="Aptos Mono"/>
                  </a:rPr>
                  <a:t>Unconditional score: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sz="1650" b="0" i="1" dirty="0" smtClean="0">
                            <a:solidFill>
                              <a:srgbClr val="172033"/>
                            </a:solidFill>
                            <a:latin typeface="Cambria Math" panose="02040503050406030204" pitchFamily="18" charset="0"/>
                            <a:ea typeface="Aptos Mono"/>
                            <a:cs typeface="Aptos Mono"/>
                          </a:rPr>
                        </m:ctrlPr>
                      </m:sSubPr>
                      <m:e>
                        <m:r>
                          <a:rPr lang="ar-AE" sz="1650" b="0" i="1" dirty="0" smtClean="0">
                            <a:solidFill>
                              <a:srgbClr val="172033"/>
                            </a:solidFill>
                            <a:latin typeface="Cambria Math" panose="02040503050406030204" pitchFamily="18" charset="0"/>
                            <a:ea typeface="Aptos Mono"/>
                            <a:cs typeface="Aptos Mono"/>
                          </a:rPr>
                          <m:t>𝑠</m:t>
                        </m:r>
                      </m:e>
                      <m:sub>
                        <m:r>
                          <a:rPr lang="ar-AE" sz="1650" b="0" i="1" dirty="0" smtClean="0">
                            <a:solidFill>
                              <a:srgbClr val="172033"/>
                            </a:solidFill>
                            <a:latin typeface="Cambria Math" panose="02040503050406030204" pitchFamily="18" charset="0"/>
                            <a:ea typeface="Aptos Mono"/>
                            <a:cs typeface="Aptos Mono"/>
                          </a:rPr>
                          <m:t>𝑢𝑛𝑐𝑜𝑛𝑑</m:t>
                        </m:r>
                      </m:sub>
                    </m:sSub>
                    <m:r>
                      <a:rPr lang="ar-AE" sz="1650" b="0" i="1" dirty="0">
                        <a:solidFill>
                          <a:srgbClr val="172033"/>
                        </a:solidFill>
                        <a:latin typeface="Cambria Math" panose="02040503050406030204" pitchFamily="18" charset="0"/>
                        <a:ea typeface="Aptos Mono"/>
                        <a:cs typeface="Aptos Mono"/>
                      </a:rPr>
                      <m:t>(</m:t>
                    </m:r>
                    <m:r>
                      <a:rPr lang="ar-AE" sz="1650" b="0" i="1" dirty="0" err="1">
                        <a:solidFill>
                          <a:srgbClr val="172033"/>
                        </a:solidFill>
                        <a:latin typeface="Cambria Math" panose="02040503050406030204" pitchFamily="18" charset="0"/>
                        <a:ea typeface="Aptos Mono"/>
                        <a:cs typeface="Aptos Mono"/>
                      </a:rPr>
                      <m:t>𝑥</m:t>
                    </m:r>
                    <m:r>
                      <a:rPr lang="ar-AE" sz="1650" b="0" i="1" dirty="0" err="1">
                        <a:solidFill>
                          <a:srgbClr val="172033"/>
                        </a:solidFill>
                        <a:latin typeface="Cambria Math" panose="02040503050406030204" pitchFamily="18" charset="0"/>
                        <a:ea typeface="Aptos Mono"/>
                        <a:cs typeface="Aptos Mono"/>
                      </a:rPr>
                      <m:t>,</m:t>
                    </m:r>
                    <m:r>
                      <a:rPr lang="ar-AE" sz="1650" b="0" i="1" dirty="0" err="1">
                        <a:solidFill>
                          <a:srgbClr val="172033"/>
                        </a:solidFill>
                        <a:latin typeface="Cambria Math" panose="02040503050406030204" pitchFamily="18" charset="0"/>
                        <a:ea typeface="Aptos Mono"/>
                        <a:cs typeface="Aptos Mono"/>
                      </a:rPr>
                      <m:t>𝑡</m:t>
                    </m:r>
                    <m:r>
                      <a:rPr lang="ar-AE" sz="1650" b="0" i="1" dirty="0">
                        <a:solidFill>
                          <a:srgbClr val="172033"/>
                        </a:solidFill>
                        <a:latin typeface="Cambria Math" panose="02040503050406030204" pitchFamily="18" charset="0"/>
                        <a:ea typeface="Aptos Mono"/>
                        <a:cs typeface="Aptos Mono"/>
                      </a:rPr>
                      <m:t>) =</m:t>
                    </m:r>
                    <m:sSub>
                      <m:sSubPr>
                        <m:ctrlPr>
                          <a:rPr lang="en-GB" sz="1650" b="0" i="1" dirty="0" err="1">
                            <a:solidFill>
                              <a:srgbClr val="172033"/>
                            </a:solidFill>
                            <a:latin typeface="Cambria Math" panose="02040503050406030204" pitchFamily="18" charset="0"/>
                            <a:ea typeface="Aptos Mono"/>
                            <a:cs typeface="Aptos Mono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ar-AE" sz="1650" b="0" i="0" dirty="0" smtClean="0">
                            <a:solidFill>
                              <a:srgbClr val="172033"/>
                            </a:solidFill>
                            <a:latin typeface="Cambria Math" panose="02040503050406030204" pitchFamily="18" charset="0"/>
                            <a:ea typeface="Aptos Mono"/>
                            <a:cs typeface="Aptos Mono"/>
                          </a:rPr>
                          <m:t>∇</m:t>
                        </m:r>
                      </m:e>
                      <m:sub>
                        <m:r>
                          <a:rPr lang="en-GB" sz="1650" b="0" i="1" dirty="0" err="1">
                            <a:solidFill>
                              <a:srgbClr val="172033"/>
                            </a:solidFill>
                            <a:latin typeface="Cambria Math" panose="02040503050406030204" pitchFamily="18" charset="0"/>
                            <a:ea typeface="Aptos Mono"/>
                            <a:cs typeface="Aptos Mono"/>
                          </a:rPr>
                          <m:t>𝑥</m:t>
                        </m:r>
                      </m:sub>
                    </m:sSub>
                    <m:r>
                      <a:rPr lang="en-GB" sz="1650" b="0" i="1" dirty="0">
                        <a:solidFill>
                          <a:srgbClr val="172033"/>
                        </a:solidFill>
                        <a:latin typeface="Cambria Math" panose="02040503050406030204" pitchFamily="18" charset="0"/>
                        <a:ea typeface="Aptos Mono"/>
                        <a:cs typeface="Aptos Mono"/>
                      </a:rPr>
                      <m:t> </m:t>
                    </m:r>
                    <m:r>
                      <m:rPr>
                        <m:sty m:val="p"/>
                      </m:rPr>
                      <a:rPr lang="en-GB" sz="1650" b="0" i="1" dirty="0">
                        <a:solidFill>
                          <a:srgbClr val="172033"/>
                        </a:solidFill>
                        <a:latin typeface="Cambria Math" panose="02040503050406030204" pitchFamily="18" charset="0"/>
                        <a:ea typeface="Aptos Mono"/>
                        <a:cs typeface="Aptos Mono"/>
                      </a:rPr>
                      <m:t>log</m:t>
                    </m:r>
                    <m:r>
                      <a:rPr lang="en-GB" sz="1650" b="0" i="1" dirty="0">
                        <a:solidFill>
                          <a:srgbClr val="172033"/>
                        </a:solidFill>
                        <a:latin typeface="Cambria Math" panose="02040503050406030204" pitchFamily="18" charset="0"/>
                        <a:ea typeface="Aptos Mono"/>
                        <a:cs typeface="Aptos Mono"/>
                      </a:rPr>
                      <m:t>⁡</m:t>
                    </m:r>
                    <m:sSub>
                      <m:sSubPr>
                        <m:ctrlPr>
                          <a:rPr lang="en-GB" sz="1650" b="0" i="1" dirty="0" err="1">
                            <a:solidFill>
                              <a:srgbClr val="172033"/>
                            </a:solidFill>
                            <a:latin typeface="Cambria Math" panose="02040503050406030204" pitchFamily="18" charset="0"/>
                            <a:ea typeface="Aptos Mono"/>
                            <a:cs typeface="Aptos Mono"/>
                          </a:rPr>
                        </m:ctrlPr>
                      </m:sSubPr>
                      <m:e>
                        <m:r>
                          <a:rPr lang="en-GB" sz="1650" b="0" i="1" dirty="0" err="1">
                            <a:solidFill>
                              <a:srgbClr val="172033"/>
                            </a:solidFill>
                            <a:latin typeface="Cambria Math" panose="02040503050406030204" pitchFamily="18" charset="0"/>
                            <a:ea typeface="Aptos Mono"/>
                            <a:cs typeface="Aptos Mono"/>
                          </a:rPr>
                          <m:t>𝑝</m:t>
                        </m:r>
                      </m:e>
                      <m:sub>
                        <m:r>
                          <a:rPr lang="en-GB" sz="1650" b="0" i="1" dirty="0" err="1">
                            <a:solidFill>
                              <a:srgbClr val="172033"/>
                            </a:solidFill>
                            <a:latin typeface="Cambria Math" panose="02040503050406030204" pitchFamily="18" charset="0"/>
                            <a:ea typeface="Aptos Mono"/>
                            <a:cs typeface="Aptos Mono"/>
                          </a:rPr>
                          <m:t>𝑡</m:t>
                        </m:r>
                      </m:sub>
                    </m:sSub>
                    <m:r>
                      <a:rPr lang="en-GB" sz="1650" b="0" i="1" dirty="0">
                        <a:solidFill>
                          <a:srgbClr val="172033"/>
                        </a:solidFill>
                        <a:latin typeface="Cambria Math" panose="02040503050406030204" pitchFamily="18" charset="0"/>
                        <a:ea typeface="Aptos Mono"/>
                        <a:cs typeface="Aptos Mono"/>
                      </a:rPr>
                      <m:t>(</m:t>
                    </m:r>
                    <m:r>
                      <a:rPr lang="en-GB" sz="1650" b="0" i="1" dirty="0">
                        <a:solidFill>
                          <a:srgbClr val="172033"/>
                        </a:solidFill>
                        <a:latin typeface="Cambria Math" panose="02040503050406030204" pitchFamily="18" charset="0"/>
                        <a:ea typeface="Aptos Mono"/>
                        <a:cs typeface="Aptos Mono"/>
                      </a:rPr>
                      <m:t>𝑥</m:t>
                    </m:r>
                    <m:r>
                      <a:rPr lang="en-GB" sz="1650" b="0" i="1" dirty="0">
                        <a:solidFill>
                          <a:srgbClr val="172033"/>
                        </a:solidFill>
                        <a:latin typeface="Cambria Math" panose="02040503050406030204" pitchFamily="18" charset="0"/>
                        <a:ea typeface="Aptos Mono"/>
                        <a:cs typeface="Aptos Mono"/>
                      </a:rPr>
                      <m:t>)</m:t>
                    </m:r>
                  </m:oMath>
                </a14:m>
                <a:endParaRPr sz="1650" b="0" dirty="0">
                  <a:solidFill>
                    <a:srgbClr val="172033"/>
                  </a:solidFill>
                  <a:latin typeface="Aptos Mono"/>
                  <a:ea typeface="Aptos Mono"/>
                  <a:cs typeface="Aptos Mono"/>
                </a:endParaRP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8A247D4E-FCEF-4708-8785-7D225BD5D70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5850" y="1695450"/>
                <a:ext cx="9391650" cy="361950"/>
              </a:xfrm>
              <a:prstGeom prst="rect">
                <a:avLst/>
              </a:prstGeom>
              <a:blipFill>
                <a:blip r:embed="rId3"/>
                <a:stretch>
                  <a:fillRect l="-1362" t="-16393" b="-3279"/>
                </a:stretch>
              </a:blipFill>
              <a:ln w="0">
                <a:solidFill>
                  <a:srgbClr val="000000">
                    <a:alpha val="0"/>
                  </a:srgbClr>
                </a:solidFill>
                <a:prstDash val="solid"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>
            <a:extLst>
              <a:ext uri="{FF2B5EF4-FFF2-40B4-BE49-F238E27FC236}">
                <a16:creationId xmlns:a16="http://schemas.microsoft.com/office/drawing/2014/main" id="{5ECB82E1-ECFE-4951-8CAD-C597DEB7A103}"/>
              </a:ext>
            </a:extLst>
          </p:cNvPr>
          <p:cNvSpPr>
            <a:spLocks noGrp="1"/>
          </p:cNvSpPr>
          <p:nvPr/>
        </p:nvSpPr>
        <p:spPr>
          <a:xfrm>
            <a:off x="876300" y="1524000"/>
            <a:ext cx="9810750" cy="47625"/>
          </a:xfrm>
          <a:prstGeom prst="rect">
            <a:avLst/>
          </a:prstGeom>
          <a:solidFill>
            <a:srgbClr val="2F6FDB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F6544A2-647F-45CB-9F32-2F4288F9FC93}"/>
              </a:ext>
            </a:extLst>
          </p:cNvPr>
          <p:cNvSpPr>
            <a:spLocks noGrp="1"/>
          </p:cNvSpPr>
          <p:nvPr/>
        </p:nvSpPr>
        <p:spPr>
          <a:xfrm>
            <a:off x="876300" y="2495550"/>
            <a:ext cx="9810750" cy="704850"/>
          </a:xfrm>
          <a:prstGeom prst="rect">
            <a:avLst/>
          </a:prstGeom>
          <a:solidFill>
            <a:srgbClr val="F5F8FC"/>
          </a:solidFill>
          <a:ln w="11430">
            <a:solidFill>
              <a:srgbClr val="B8C6DA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C9D19376-E7DF-49E0-BFA6-0F421B38AD2F}"/>
                  </a:ext>
                </a:extLst>
              </p:cNvPr>
              <p:cNvSpPr>
                <a:spLocks noGrp="1"/>
              </p:cNvSpPr>
              <p:nvPr/>
            </p:nvSpPr>
            <p:spPr>
              <a:xfrm>
                <a:off x="1085850" y="2667000"/>
                <a:ext cx="9391650" cy="361950"/>
              </a:xfrm>
              <a:prstGeom prst="rect">
                <a:avLst/>
              </a:prstGeom>
              <a:solidFill>
                <a:srgbClr val="000000">
                  <a:alpha val="0"/>
                </a:srgbClr>
              </a:solidFill>
              <a:ln w="0">
                <a:solidFill>
                  <a:srgbClr val="000000">
                    <a:alpha val="0"/>
                  </a:srgbClr>
                </a:solidFill>
                <a:prstDash val="solid"/>
              </a:ln>
            </p:spPr>
            <p:txBody>
              <a:bodyPr lIns="0" tIns="0" rIns="0" bIns="0" anchor="t"/>
              <a:lstStyle/>
              <a:p>
                <a:pPr algn="l">
                  <a:defRPr sz="1650" b="0">
                    <a:solidFill>
                      <a:srgbClr val="172033"/>
                    </a:solidFill>
                    <a:latin typeface="Aptos Mono"/>
                    <a:ea typeface="Aptos Mono"/>
                    <a:cs typeface="Aptos Mono"/>
                  </a:defRPr>
                </a:pPr>
                <a:r>
                  <a:rPr lang="en-GB" sz="1650" b="0" dirty="0">
                    <a:solidFill>
                      <a:srgbClr val="172033"/>
                    </a:solidFill>
                    <a:latin typeface="Aptos Mono"/>
                    <a:ea typeface="Aptos Mono"/>
                    <a:cs typeface="Aptos Mono"/>
                  </a:rPr>
                  <a:t>Conditional score: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sz="1650" b="0" i="1" dirty="0" smtClean="0">
                            <a:solidFill>
                              <a:srgbClr val="172033"/>
                            </a:solidFill>
                            <a:latin typeface="Cambria Math" panose="02040503050406030204" pitchFamily="18" charset="0"/>
                            <a:ea typeface="Aptos Mono"/>
                            <a:cs typeface="Aptos Mono"/>
                          </a:rPr>
                        </m:ctrlPr>
                      </m:sSubPr>
                      <m:e>
                        <m:r>
                          <a:rPr lang="ar-AE" sz="1650" b="0" i="1" dirty="0" smtClean="0">
                            <a:solidFill>
                              <a:srgbClr val="172033"/>
                            </a:solidFill>
                            <a:latin typeface="Cambria Math" panose="02040503050406030204" pitchFamily="18" charset="0"/>
                            <a:ea typeface="Aptos Mono"/>
                            <a:cs typeface="Aptos Mono"/>
                          </a:rPr>
                          <m:t>𝑠</m:t>
                        </m:r>
                      </m:e>
                      <m:sub>
                        <m:r>
                          <a:rPr lang="ar-AE" sz="1650" b="0" i="1" dirty="0" smtClean="0">
                            <a:solidFill>
                              <a:srgbClr val="172033"/>
                            </a:solidFill>
                            <a:latin typeface="Cambria Math" panose="02040503050406030204" pitchFamily="18" charset="0"/>
                            <a:ea typeface="Aptos Mono"/>
                            <a:cs typeface="Aptos Mono"/>
                          </a:rPr>
                          <m:t>𝑐𝑜𝑛𝑑</m:t>
                        </m:r>
                      </m:sub>
                    </m:sSub>
                    <m:r>
                      <a:rPr lang="ar-AE" sz="1650" b="0" i="1" dirty="0">
                        <a:solidFill>
                          <a:srgbClr val="172033"/>
                        </a:solidFill>
                        <a:latin typeface="Cambria Math" panose="02040503050406030204" pitchFamily="18" charset="0"/>
                        <a:ea typeface="Aptos Mono"/>
                        <a:cs typeface="Aptos Mono"/>
                      </a:rPr>
                      <m:t>(</m:t>
                    </m:r>
                    <m:r>
                      <a:rPr lang="ar-AE" sz="1650" b="0" i="1" dirty="0" err="1">
                        <a:solidFill>
                          <a:srgbClr val="172033"/>
                        </a:solidFill>
                        <a:latin typeface="Cambria Math" panose="02040503050406030204" pitchFamily="18" charset="0"/>
                        <a:ea typeface="Aptos Mono"/>
                        <a:cs typeface="Aptos Mono"/>
                      </a:rPr>
                      <m:t>𝑥</m:t>
                    </m:r>
                    <m:r>
                      <a:rPr lang="ar-AE" sz="1650" b="0" i="1" dirty="0" err="1">
                        <a:solidFill>
                          <a:srgbClr val="172033"/>
                        </a:solidFill>
                        <a:latin typeface="Cambria Math" panose="02040503050406030204" pitchFamily="18" charset="0"/>
                        <a:ea typeface="Aptos Mono"/>
                        <a:cs typeface="Aptos Mono"/>
                      </a:rPr>
                      <m:t>,</m:t>
                    </m:r>
                    <m:r>
                      <a:rPr lang="ar-AE" sz="1650" b="0" i="1" dirty="0" err="1">
                        <a:solidFill>
                          <a:srgbClr val="172033"/>
                        </a:solidFill>
                        <a:latin typeface="Cambria Math" panose="02040503050406030204" pitchFamily="18" charset="0"/>
                        <a:ea typeface="Aptos Mono"/>
                        <a:cs typeface="Aptos Mono"/>
                      </a:rPr>
                      <m:t>𝑡</m:t>
                    </m:r>
                    <m:r>
                      <a:rPr lang="ar-AE" sz="1650" b="0" i="1" dirty="0" err="1">
                        <a:solidFill>
                          <a:srgbClr val="172033"/>
                        </a:solidFill>
                        <a:latin typeface="Cambria Math" panose="02040503050406030204" pitchFamily="18" charset="0"/>
                        <a:ea typeface="Aptos Mono"/>
                        <a:cs typeface="Aptos Mono"/>
                      </a:rPr>
                      <m:t>;</m:t>
                    </m:r>
                    <m:r>
                      <a:rPr lang="ar-AE" sz="1650" b="0" i="1" dirty="0" err="1">
                        <a:solidFill>
                          <a:srgbClr val="172033"/>
                        </a:solidFill>
                        <a:latin typeface="Cambria Math" panose="02040503050406030204" pitchFamily="18" charset="0"/>
                        <a:ea typeface="Aptos Mono"/>
                        <a:cs typeface="Aptos Mono"/>
                      </a:rPr>
                      <m:t>𝑦</m:t>
                    </m:r>
                    <m:r>
                      <a:rPr lang="ar-AE" sz="1650" b="0" i="1" dirty="0">
                        <a:solidFill>
                          <a:srgbClr val="172033"/>
                        </a:solidFill>
                        <a:latin typeface="Cambria Math" panose="02040503050406030204" pitchFamily="18" charset="0"/>
                        <a:ea typeface="Aptos Mono"/>
                        <a:cs typeface="Aptos Mono"/>
                      </a:rPr>
                      <m:t>) =</m:t>
                    </m:r>
                    <m:sSub>
                      <m:sSubPr>
                        <m:ctrlPr>
                          <a:rPr lang="en-GB" sz="1650" b="0" i="1" dirty="0" err="1">
                            <a:solidFill>
                              <a:srgbClr val="172033"/>
                            </a:solidFill>
                            <a:latin typeface="Cambria Math" panose="02040503050406030204" pitchFamily="18" charset="0"/>
                            <a:ea typeface="Aptos Mono"/>
                            <a:cs typeface="Aptos Mono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ar-AE" sz="1650" b="0" i="0" dirty="0" smtClean="0">
                            <a:solidFill>
                              <a:srgbClr val="172033"/>
                            </a:solidFill>
                            <a:latin typeface="Cambria Math" panose="02040503050406030204" pitchFamily="18" charset="0"/>
                            <a:ea typeface="Aptos Mono"/>
                            <a:cs typeface="Aptos Mono"/>
                          </a:rPr>
                          <m:t>∇</m:t>
                        </m:r>
                      </m:e>
                      <m:sub>
                        <m:r>
                          <a:rPr lang="en-GB" sz="1650" b="0" i="1" dirty="0" err="1">
                            <a:solidFill>
                              <a:srgbClr val="172033"/>
                            </a:solidFill>
                            <a:latin typeface="Cambria Math" panose="02040503050406030204" pitchFamily="18" charset="0"/>
                            <a:ea typeface="Aptos Mono"/>
                            <a:cs typeface="Aptos Mono"/>
                          </a:rPr>
                          <m:t>𝑥</m:t>
                        </m:r>
                      </m:sub>
                    </m:sSub>
                    <m:r>
                      <a:rPr lang="en-GB" sz="1650" b="0" i="1" dirty="0">
                        <a:solidFill>
                          <a:srgbClr val="172033"/>
                        </a:solidFill>
                        <a:latin typeface="Cambria Math" panose="02040503050406030204" pitchFamily="18" charset="0"/>
                        <a:ea typeface="Aptos Mono"/>
                        <a:cs typeface="Aptos Mono"/>
                      </a:rPr>
                      <m:t> </m:t>
                    </m:r>
                    <m:r>
                      <m:rPr>
                        <m:sty m:val="p"/>
                      </m:rPr>
                      <a:rPr lang="en-GB" sz="1650" b="0" i="1" dirty="0">
                        <a:solidFill>
                          <a:srgbClr val="172033"/>
                        </a:solidFill>
                        <a:latin typeface="Cambria Math" panose="02040503050406030204" pitchFamily="18" charset="0"/>
                        <a:ea typeface="Aptos Mono"/>
                        <a:cs typeface="Aptos Mono"/>
                      </a:rPr>
                      <m:t>log</m:t>
                    </m:r>
                    <m:r>
                      <a:rPr lang="en-GB" sz="1650" b="0" i="1" dirty="0">
                        <a:solidFill>
                          <a:srgbClr val="172033"/>
                        </a:solidFill>
                        <a:latin typeface="Cambria Math" panose="02040503050406030204" pitchFamily="18" charset="0"/>
                        <a:ea typeface="Aptos Mono"/>
                        <a:cs typeface="Aptos Mono"/>
                      </a:rPr>
                      <m:t>⁡</m:t>
                    </m:r>
                    <m:sSub>
                      <m:sSubPr>
                        <m:ctrlPr>
                          <a:rPr lang="en-GB" sz="1650" b="0" i="1" dirty="0" err="1">
                            <a:solidFill>
                              <a:srgbClr val="172033"/>
                            </a:solidFill>
                            <a:latin typeface="Cambria Math" panose="02040503050406030204" pitchFamily="18" charset="0"/>
                            <a:ea typeface="Aptos Mono"/>
                            <a:cs typeface="Aptos Mono"/>
                          </a:rPr>
                        </m:ctrlPr>
                      </m:sSubPr>
                      <m:e>
                        <m:r>
                          <a:rPr lang="en-GB" sz="1650" b="0" i="1" dirty="0" err="1">
                            <a:solidFill>
                              <a:srgbClr val="172033"/>
                            </a:solidFill>
                            <a:latin typeface="Cambria Math" panose="02040503050406030204" pitchFamily="18" charset="0"/>
                            <a:ea typeface="Aptos Mono"/>
                            <a:cs typeface="Aptos Mono"/>
                          </a:rPr>
                          <m:t>𝑝</m:t>
                        </m:r>
                      </m:e>
                      <m:sub>
                        <m:r>
                          <a:rPr lang="en-GB" sz="1650" b="0" i="1" dirty="0" err="1">
                            <a:solidFill>
                              <a:srgbClr val="172033"/>
                            </a:solidFill>
                            <a:latin typeface="Cambria Math" panose="02040503050406030204" pitchFamily="18" charset="0"/>
                            <a:ea typeface="Aptos Mono"/>
                            <a:cs typeface="Aptos Mono"/>
                          </a:rPr>
                          <m:t>𝑡</m:t>
                        </m:r>
                      </m:sub>
                    </m:sSub>
                    <m:r>
                      <a:rPr lang="en-GB" sz="1650" b="0" i="1" dirty="0">
                        <a:solidFill>
                          <a:srgbClr val="172033"/>
                        </a:solidFill>
                        <a:latin typeface="Cambria Math" panose="02040503050406030204" pitchFamily="18" charset="0"/>
                        <a:ea typeface="Aptos Mono"/>
                        <a:cs typeface="Aptos Mono"/>
                      </a:rPr>
                      <m:t>(</m:t>
                    </m:r>
                    <m:r>
                      <a:rPr lang="en-GB" sz="1650" b="0" i="1" dirty="0">
                        <a:solidFill>
                          <a:srgbClr val="172033"/>
                        </a:solidFill>
                        <a:latin typeface="Cambria Math" panose="02040503050406030204" pitchFamily="18" charset="0"/>
                        <a:ea typeface="Aptos Mono"/>
                        <a:cs typeface="Aptos Mono"/>
                      </a:rPr>
                      <m:t>𝑥</m:t>
                    </m:r>
                    <m:r>
                      <a:rPr lang="en-GB" sz="1650" b="0" i="1" dirty="0">
                        <a:solidFill>
                          <a:srgbClr val="172033"/>
                        </a:solidFill>
                        <a:latin typeface="Cambria Math" panose="02040503050406030204" pitchFamily="18" charset="0"/>
                        <a:ea typeface="Aptos Mono"/>
                        <a:cs typeface="Aptos Mono"/>
                      </a:rPr>
                      <m:t> | </m:t>
                    </m:r>
                    <m:r>
                      <a:rPr lang="en-GB" sz="1650" b="0" i="1" dirty="0">
                        <a:solidFill>
                          <a:srgbClr val="172033"/>
                        </a:solidFill>
                        <a:latin typeface="Cambria Math" panose="02040503050406030204" pitchFamily="18" charset="0"/>
                        <a:ea typeface="Aptos Mono"/>
                        <a:cs typeface="Aptos Mono"/>
                      </a:rPr>
                      <m:t>𝑦</m:t>
                    </m:r>
                    <m:r>
                      <a:rPr lang="en-GB" sz="1650" b="0" i="1" dirty="0">
                        <a:solidFill>
                          <a:srgbClr val="172033"/>
                        </a:solidFill>
                        <a:latin typeface="Cambria Math" panose="02040503050406030204" pitchFamily="18" charset="0"/>
                        <a:ea typeface="Aptos Mono"/>
                        <a:cs typeface="Aptos Mono"/>
                      </a:rPr>
                      <m:t>)</m:t>
                    </m:r>
                  </m:oMath>
                </a14:m>
                <a:endParaRPr sz="1650" b="0" dirty="0">
                  <a:solidFill>
                    <a:srgbClr val="172033"/>
                  </a:solidFill>
                  <a:latin typeface="Aptos Mono"/>
                  <a:ea typeface="Aptos Mono"/>
                  <a:cs typeface="Aptos Mono"/>
                </a:endParaRP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C9D19376-E7DF-49E0-BFA6-0F421B38AD2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5850" y="2667000"/>
                <a:ext cx="9391650" cy="361950"/>
              </a:xfrm>
              <a:prstGeom prst="rect">
                <a:avLst/>
              </a:prstGeom>
              <a:blipFill>
                <a:blip r:embed="rId4"/>
                <a:stretch>
                  <a:fillRect l="-1362" t="-16667" b="-3333"/>
                </a:stretch>
              </a:blipFill>
              <a:ln w="0">
                <a:solidFill>
                  <a:srgbClr val="000000">
                    <a:alpha val="0"/>
                  </a:srgbClr>
                </a:solidFill>
                <a:prstDash val="solid"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>
            <a:extLst>
              <a:ext uri="{FF2B5EF4-FFF2-40B4-BE49-F238E27FC236}">
                <a16:creationId xmlns:a16="http://schemas.microsoft.com/office/drawing/2014/main" id="{8FD8811D-1CE3-46C7-9910-605392641FCD}"/>
              </a:ext>
            </a:extLst>
          </p:cNvPr>
          <p:cNvSpPr>
            <a:spLocks noGrp="1"/>
          </p:cNvSpPr>
          <p:nvPr/>
        </p:nvSpPr>
        <p:spPr>
          <a:xfrm>
            <a:off x="876300" y="2495550"/>
            <a:ext cx="9810750" cy="47625"/>
          </a:xfrm>
          <a:prstGeom prst="rect">
            <a:avLst/>
          </a:prstGeom>
          <a:solidFill>
            <a:srgbClr val="16A09A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439EB3F-543C-4EB6-B118-E5831D9C4D6F}"/>
              </a:ext>
            </a:extLst>
          </p:cNvPr>
          <p:cNvSpPr>
            <a:spLocks noGrp="1"/>
          </p:cNvSpPr>
          <p:nvPr/>
        </p:nvSpPr>
        <p:spPr>
          <a:xfrm>
            <a:off x="876300" y="3467100"/>
            <a:ext cx="9810750" cy="704850"/>
          </a:xfrm>
          <a:prstGeom prst="rect">
            <a:avLst/>
          </a:prstGeom>
          <a:solidFill>
            <a:srgbClr val="F5F8FC"/>
          </a:solidFill>
          <a:ln w="11430">
            <a:solidFill>
              <a:srgbClr val="B8C6DA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DDDF7820-1450-4142-B3D6-F7102E9893CF}"/>
                  </a:ext>
                </a:extLst>
              </p:cNvPr>
              <p:cNvSpPr>
                <a:spLocks noGrp="1"/>
              </p:cNvSpPr>
              <p:nvPr/>
            </p:nvSpPr>
            <p:spPr>
              <a:xfrm>
                <a:off x="1085850" y="3638550"/>
                <a:ext cx="9391650" cy="361950"/>
              </a:xfrm>
              <a:prstGeom prst="rect">
                <a:avLst/>
              </a:prstGeom>
              <a:solidFill>
                <a:srgbClr val="000000">
                  <a:alpha val="0"/>
                </a:srgbClr>
              </a:solidFill>
              <a:ln w="0">
                <a:solidFill>
                  <a:srgbClr val="000000">
                    <a:alpha val="0"/>
                  </a:srgbClr>
                </a:solidFill>
                <a:prstDash val="solid"/>
              </a:ln>
            </p:spPr>
            <p:txBody>
              <a:bodyPr lIns="0" tIns="0" rIns="0" bIns="0" anchor="t"/>
              <a:lstStyle/>
              <a:p>
                <a:pPr algn="l">
                  <a:defRPr sz="1650" b="0">
                    <a:solidFill>
                      <a:srgbClr val="172033"/>
                    </a:solidFill>
                    <a:latin typeface="Aptos Mono"/>
                    <a:ea typeface="Aptos Mono"/>
                    <a:cs typeface="Aptos Mono"/>
                  </a:defRPr>
                </a:pPr>
                <a:r>
                  <a:rPr lang="en-GB" sz="1650" b="0" dirty="0">
                    <a:solidFill>
                      <a:srgbClr val="172033"/>
                    </a:solidFill>
                    <a:latin typeface="Aptos Mono"/>
                    <a:ea typeface="Aptos Mono"/>
                    <a:cs typeface="Aptos Mono"/>
                  </a:rPr>
                  <a:t>CFG score: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sz="1650" b="0" i="1" dirty="0" smtClean="0">
                            <a:solidFill>
                              <a:srgbClr val="172033"/>
                            </a:solidFill>
                            <a:latin typeface="Cambria Math" panose="02040503050406030204" pitchFamily="18" charset="0"/>
                            <a:ea typeface="Aptos Mono"/>
                            <a:cs typeface="Aptos Mono"/>
                          </a:rPr>
                        </m:ctrlPr>
                      </m:sSubPr>
                      <m:e>
                        <m:r>
                          <a:rPr lang="ar-AE" sz="1650" b="0" i="1" dirty="0" smtClean="0">
                            <a:solidFill>
                              <a:srgbClr val="172033"/>
                            </a:solidFill>
                            <a:latin typeface="Cambria Math" panose="02040503050406030204" pitchFamily="18" charset="0"/>
                            <a:ea typeface="Aptos Mono"/>
                            <a:cs typeface="Aptos Mono"/>
                          </a:rPr>
                          <m:t>𝑠</m:t>
                        </m:r>
                      </m:e>
                      <m:sub>
                        <m:r>
                          <a:rPr lang="ar-AE" sz="1650" b="0" i="1" dirty="0" smtClean="0">
                            <a:solidFill>
                              <a:srgbClr val="172033"/>
                            </a:solidFill>
                            <a:latin typeface="Cambria Math" panose="02040503050406030204" pitchFamily="18" charset="0"/>
                            <a:ea typeface="Aptos Mono"/>
                            <a:cs typeface="Aptos Mono"/>
                          </a:rPr>
                          <m:t>𝐶𝐹𝐺</m:t>
                        </m:r>
                      </m:sub>
                    </m:sSub>
                    <m:r>
                      <a:rPr lang="ar-AE" sz="1650" b="0" i="1" dirty="0">
                        <a:solidFill>
                          <a:srgbClr val="172033"/>
                        </a:solidFill>
                        <a:latin typeface="Cambria Math" panose="02040503050406030204" pitchFamily="18" charset="0"/>
                        <a:ea typeface="Aptos Mono"/>
                        <a:cs typeface="Aptos Mono"/>
                      </a:rPr>
                      <m:t> = </m:t>
                    </m:r>
                    <m:sSub>
                      <m:sSubPr>
                        <m:ctrlPr>
                          <a:rPr lang="ar-AE" sz="1650" b="0" i="1" dirty="0" err="1">
                            <a:solidFill>
                              <a:srgbClr val="172033"/>
                            </a:solidFill>
                            <a:latin typeface="Cambria Math" panose="02040503050406030204" pitchFamily="18" charset="0"/>
                            <a:ea typeface="Aptos Mono"/>
                            <a:cs typeface="Aptos Mono"/>
                          </a:rPr>
                        </m:ctrlPr>
                      </m:sSubPr>
                      <m:e>
                        <m:r>
                          <a:rPr lang="ar-AE" sz="1650" b="0" i="1" dirty="0" err="1">
                            <a:solidFill>
                              <a:srgbClr val="172033"/>
                            </a:solidFill>
                            <a:latin typeface="Cambria Math" panose="02040503050406030204" pitchFamily="18" charset="0"/>
                            <a:ea typeface="Aptos Mono"/>
                            <a:cs typeface="Aptos Mono"/>
                          </a:rPr>
                          <m:t>𝑠</m:t>
                        </m:r>
                      </m:e>
                      <m:sub>
                        <m:r>
                          <a:rPr lang="ar-AE" sz="1650" b="0" i="1" dirty="0" err="1">
                            <a:solidFill>
                              <a:srgbClr val="172033"/>
                            </a:solidFill>
                            <a:latin typeface="Cambria Math" panose="02040503050406030204" pitchFamily="18" charset="0"/>
                            <a:ea typeface="Aptos Mono"/>
                            <a:cs typeface="Aptos Mono"/>
                          </a:rPr>
                          <m:t>𝑢𝑛𝑐𝑜𝑛𝑑</m:t>
                        </m:r>
                      </m:sub>
                    </m:sSub>
                    <m:r>
                      <a:rPr lang="ar-AE" sz="1650" b="0" i="1" dirty="0">
                        <a:solidFill>
                          <a:srgbClr val="172033"/>
                        </a:solidFill>
                        <a:latin typeface="Cambria Math" panose="02040503050406030204" pitchFamily="18" charset="0"/>
                        <a:ea typeface="Aptos Mono"/>
                        <a:cs typeface="Aptos Mono"/>
                      </a:rPr>
                      <m:t> + </m:t>
                    </m:r>
                    <m:r>
                      <a:rPr lang="ar-AE" sz="1650" b="0" i="1" dirty="0">
                        <a:solidFill>
                          <a:srgbClr val="172033"/>
                        </a:solidFill>
                        <a:latin typeface="Cambria Math" panose="02040503050406030204" pitchFamily="18" charset="0"/>
                        <a:ea typeface="Aptos Mono"/>
                        <a:cs typeface="Aptos Mono"/>
                      </a:rPr>
                      <m:t>𝑤</m:t>
                    </m:r>
                    <m:r>
                      <a:rPr lang="ar-AE" sz="1650" b="0" i="1" dirty="0">
                        <a:solidFill>
                          <a:srgbClr val="172033"/>
                        </a:solidFill>
                        <a:latin typeface="Cambria Math" panose="02040503050406030204" pitchFamily="18" charset="0"/>
                        <a:ea typeface="Aptos Mono"/>
                        <a:cs typeface="Aptos Mono"/>
                      </a:rPr>
                      <m:t> (</m:t>
                    </m:r>
                    <m:sSub>
                      <m:sSubPr>
                        <m:ctrlPr>
                          <a:rPr lang="ar-AE" sz="1650" b="0" i="1" dirty="0" err="1">
                            <a:solidFill>
                              <a:srgbClr val="172033"/>
                            </a:solidFill>
                            <a:latin typeface="Cambria Math" panose="02040503050406030204" pitchFamily="18" charset="0"/>
                            <a:ea typeface="Aptos Mono"/>
                            <a:cs typeface="Aptos Mono"/>
                          </a:rPr>
                        </m:ctrlPr>
                      </m:sSubPr>
                      <m:e>
                        <m:r>
                          <a:rPr lang="ar-AE" sz="1650" b="0" i="1" dirty="0" err="1">
                            <a:solidFill>
                              <a:srgbClr val="172033"/>
                            </a:solidFill>
                            <a:latin typeface="Cambria Math" panose="02040503050406030204" pitchFamily="18" charset="0"/>
                            <a:ea typeface="Aptos Mono"/>
                            <a:cs typeface="Aptos Mono"/>
                          </a:rPr>
                          <m:t>𝑠</m:t>
                        </m:r>
                      </m:e>
                      <m:sub>
                        <m:r>
                          <a:rPr lang="ar-AE" sz="1650" b="0" i="1" dirty="0" err="1">
                            <a:solidFill>
                              <a:srgbClr val="172033"/>
                            </a:solidFill>
                            <a:latin typeface="Cambria Math" panose="02040503050406030204" pitchFamily="18" charset="0"/>
                            <a:ea typeface="Aptos Mono"/>
                            <a:cs typeface="Aptos Mono"/>
                          </a:rPr>
                          <m:t>𝑐𝑜𝑛𝑑</m:t>
                        </m:r>
                      </m:sub>
                    </m:sSub>
                    <m:r>
                      <a:rPr lang="ar-AE" sz="1650" b="0" i="1" dirty="0">
                        <a:solidFill>
                          <a:srgbClr val="172033"/>
                        </a:solidFill>
                        <a:latin typeface="Cambria Math" panose="02040503050406030204" pitchFamily="18" charset="0"/>
                        <a:ea typeface="Aptos Mono"/>
                        <a:cs typeface="Aptos Mono"/>
                      </a:rPr>
                      <m:t> − </m:t>
                    </m:r>
                    <m:sSub>
                      <m:sSubPr>
                        <m:ctrlPr>
                          <a:rPr lang="ar-AE" sz="1650" b="0" i="1" dirty="0" err="1">
                            <a:solidFill>
                              <a:srgbClr val="172033"/>
                            </a:solidFill>
                            <a:latin typeface="Cambria Math" panose="02040503050406030204" pitchFamily="18" charset="0"/>
                            <a:ea typeface="Aptos Mono"/>
                            <a:cs typeface="Aptos Mono"/>
                          </a:rPr>
                        </m:ctrlPr>
                      </m:sSubPr>
                      <m:e>
                        <m:r>
                          <a:rPr lang="ar-AE" sz="1650" b="0" i="1" dirty="0" err="1">
                            <a:solidFill>
                              <a:srgbClr val="172033"/>
                            </a:solidFill>
                            <a:latin typeface="Cambria Math" panose="02040503050406030204" pitchFamily="18" charset="0"/>
                            <a:ea typeface="Aptos Mono"/>
                            <a:cs typeface="Aptos Mono"/>
                          </a:rPr>
                          <m:t>𝑠</m:t>
                        </m:r>
                      </m:e>
                      <m:sub>
                        <m:r>
                          <a:rPr lang="ar-AE" sz="1650" b="0" i="1" dirty="0" err="1">
                            <a:solidFill>
                              <a:srgbClr val="172033"/>
                            </a:solidFill>
                            <a:latin typeface="Cambria Math" panose="02040503050406030204" pitchFamily="18" charset="0"/>
                            <a:ea typeface="Aptos Mono"/>
                            <a:cs typeface="Aptos Mono"/>
                          </a:rPr>
                          <m:t>𝑢𝑛𝑐𝑜𝑛𝑑</m:t>
                        </m:r>
                      </m:sub>
                    </m:sSub>
                    <m:r>
                      <a:rPr lang="ar-AE" sz="1650" b="0" i="1" dirty="0">
                        <a:solidFill>
                          <a:srgbClr val="172033"/>
                        </a:solidFill>
                        <a:latin typeface="Cambria Math" panose="02040503050406030204" pitchFamily="18" charset="0"/>
                        <a:ea typeface="Aptos Mono"/>
                        <a:cs typeface="Aptos Mono"/>
                      </a:rPr>
                      <m:t>)</m:t>
                    </m:r>
                  </m:oMath>
                </a14:m>
                <a:r>
                  <a:rPr lang="en-US" sz="1650" b="0" dirty="0">
                    <a:solidFill>
                      <a:srgbClr val="172033"/>
                    </a:solidFill>
                    <a:latin typeface="Aptos Mono"/>
                    <a:ea typeface="Aptos Mono"/>
                    <a:cs typeface="Aptos Mono"/>
                  </a:rPr>
                  <a:t>, with </a:t>
                </a:r>
                <a14:m>
                  <m:oMath xmlns:m="http://schemas.openxmlformats.org/officeDocument/2006/math">
                    <m:r>
                      <a:rPr lang="en-US" sz="1650" b="0" i="1" smtClean="0">
                        <a:solidFill>
                          <a:srgbClr val="172033"/>
                        </a:solidFill>
                        <a:latin typeface="Cambria Math" panose="02040503050406030204" pitchFamily="18" charset="0"/>
                        <a:ea typeface="Aptos Mono"/>
                        <a:cs typeface="Aptos Mono"/>
                      </a:rPr>
                      <m:t>𝑤</m:t>
                    </m:r>
                    <m:r>
                      <a:rPr lang="en-US" sz="1650" b="0" i="1" smtClean="0">
                        <a:solidFill>
                          <a:srgbClr val="172033"/>
                        </a:solidFill>
                        <a:latin typeface="Cambria Math" panose="02040503050406030204" pitchFamily="18" charset="0"/>
                        <a:ea typeface="Aptos Mono"/>
                        <a:cs typeface="Aptos Mono"/>
                      </a:rPr>
                      <m:t>≫</m:t>
                    </m:r>
                    <m:r>
                      <a:rPr lang="en-US" sz="1650" b="0" i="1" smtClean="0">
                        <a:solidFill>
                          <a:srgbClr val="172033"/>
                        </a:solidFill>
                        <a:latin typeface="Cambria Math" panose="02040503050406030204" pitchFamily="18" charset="0"/>
                        <a:ea typeface="Aptos Mono"/>
                        <a:cs typeface="Aptos Mono"/>
                      </a:rPr>
                      <m:t>1</m:t>
                    </m:r>
                  </m:oMath>
                </a14:m>
                <a:endParaRPr sz="1650" b="0" dirty="0">
                  <a:solidFill>
                    <a:srgbClr val="172033"/>
                  </a:solidFill>
                  <a:latin typeface="Aptos Mono"/>
                  <a:ea typeface="Aptos Mono"/>
                  <a:cs typeface="Aptos Mono"/>
                </a:endParaRP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DDDF7820-1450-4142-B3D6-F7102E9893C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5850" y="3638550"/>
                <a:ext cx="9391650" cy="361950"/>
              </a:xfrm>
              <a:prstGeom prst="rect">
                <a:avLst/>
              </a:prstGeom>
              <a:blipFill>
                <a:blip r:embed="rId5"/>
                <a:stretch>
                  <a:fillRect l="-1362" t="-16667" b="-5000"/>
                </a:stretch>
              </a:blipFill>
              <a:ln w="0">
                <a:solidFill>
                  <a:srgbClr val="000000">
                    <a:alpha val="0"/>
                  </a:srgbClr>
                </a:solidFill>
                <a:prstDash val="solid"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>
            <a:extLst>
              <a:ext uri="{FF2B5EF4-FFF2-40B4-BE49-F238E27FC236}">
                <a16:creationId xmlns:a16="http://schemas.microsoft.com/office/drawing/2014/main" id="{0BD47636-6BBE-48C3-A030-A676AA51E384}"/>
              </a:ext>
            </a:extLst>
          </p:cNvPr>
          <p:cNvSpPr>
            <a:spLocks noGrp="1"/>
          </p:cNvSpPr>
          <p:nvPr/>
        </p:nvSpPr>
        <p:spPr>
          <a:xfrm>
            <a:off x="876300" y="3467100"/>
            <a:ext cx="9810750" cy="47625"/>
          </a:xfrm>
          <a:prstGeom prst="rect">
            <a:avLst/>
          </a:prstGeom>
          <a:solidFill>
            <a:srgbClr val="D59625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6FDAB5A-B20C-4DFB-AF8B-DED751588ABE}"/>
              </a:ext>
            </a:extLst>
          </p:cNvPr>
          <p:cNvSpPr>
            <a:spLocks noGrp="1"/>
          </p:cNvSpPr>
          <p:nvPr/>
        </p:nvSpPr>
        <p:spPr>
          <a:xfrm>
            <a:off x="914400" y="4810125"/>
            <a:ext cx="9715500" cy="7429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1350" b="0">
                <a:solidFill>
                  <a:srgbClr val="5E6A7D"/>
                </a:solidFill>
                <a:latin typeface="Aptos"/>
                <a:ea typeface="Aptos"/>
                <a:cs typeface="Aptos"/>
              </a:defRPr>
            </a:pPr>
            <a:r>
              <a:rPr sz="1350" b="0">
                <a:solidFill>
                  <a:srgbClr val="5E6A7D"/>
                </a:solidFill>
                <a:latin typeface="Aptos"/>
                <a:ea typeface="Aptos"/>
                <a:cs typeface="Aptos"/>
              </a:rPr>
              <a:t>CFG is a small example of a larger theme: sampling-time decisions matter.</a:t>
            </a:r>
          </a:p>
        </p:txBody>
      </p:sp>
    </p:spTree>
    <p:extLst>
      <p:ext uri="{BB962C8B-B14F-4D97-AF65-F5344CB8AC3E}">
        <p14:creationId xmlns:p14="http://schemas.microsoft.com/office/powerpoint/2010/main" val="16272667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375FBCF3-68B4-4974-A976-43DBBB969968}"/>
              </a:ext>
            </a:extLst>
          </p:cNvPr>
          <p:cNvSpPr>
            <a:spLocks noGrp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AFBFD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60DE489-E4CA-4E51-AB81-32C0E22784BD}"/>
              </a:ext>
            </a:extLst>
          </p:cNvPr>
          <p:cNvSpPr>
            <a:spLocks noGrp="1"/>
          </p:cNvSpPr>
          <p:nvPr/>
        </p:nvSpPr>
        <p:spPr>
          <a:xfrm>
            <a:off x="0" y="0"/>
            <a:ext cx="12192000" cy="76200"/>
          </a:xfrm>
          <a:prstGeom prst="rect">
            <a:avLst/>
          </a:prstGeom>
          <a:solidFill>
            <a:srgbClr val="2F6FDB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7D608E2-E0A6-4D7C-8183-990FD41EF710}"/>
              </a:ext>
            </a:extLst>
          </p:cNvPr>
          <p:cNvSpPr>
            <a:spLocks noGrp="1"/>
          </p:cNvSpPr>
          <p:nvPr/>
        </p:nvSpPr>
        <p:spPr>
          <a:xfrm>
            <a:off x="552450" y="228600"/>
            <a:ext cx="2000250" cy="1905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900" b="1">
                <a:solidFill>
                  <a:srgbClr val="2F6FDB"/>
                </a:solidFill>
                <a:latin typeface="Aptos"/>
                <a:ea typeface="Aptos"/>
                <a:cs typeface="Aptos"/>
              </a:defRPr>
            </a:pPr>
            <a:r>
              <a:rPr sz="900" b="1">
                <a:solidFill>
                  <a:srgbClr val="2F6FDB"/>
                </a:solidFill>
                <a:latin typeface="Aptos"/>
                <a:ea typeface="Aptos"/>
                <a:cs typeface="Aptos"/>
              </a:rPr>
              <a:t>SAMPLING SPEED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70C10EA-C9A6-4FF5-BE9F-03D845396618}"/>
              </a:ext>
            </a:extLst>
          </p:cNvPr>
          <p:cNvSpPr>
            <a:spLocks noGrp="1"/>
          </p:cNvSpPr>
          <p:nvPr/>
        </p:nvSpPr>
        <p:spPr>
          <a:xfrm>
            <a:off x="552450" y="457200"/>
            <a:ext cx="9429750" cy="5524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2250" b="1">
                <a:solidFill>
                  <a:srgbClr val="172033"/>
                </a:solidFill>
                <a:latin typeface="Aptos Display"/>
                <a:ea typeface="Aptos Display"/>
                <a:cs typeface="Aptos Display"/>
              </a:defRPr>
            </a:pPr>
            <a:r>
              <a:rPr sz="2250" b="1">
                <a:solidFill>
                  <a:srgbClr val="172033"/>
                </a:solidFill>
                <a:latin typeface="Aptos Display"/>
                <a:ea typeface="Aptos Display"/>
                <a:cs typeface="Aptos Display"/>
              </a:rPr>
              <a:t>Classical acceleration reduces steps per sample; ADE-CoT optimizes across samples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A9810F6-10D4-4C5B-891B-22D96BB5FE4A}"/>
              </a:ext>
            </a:extLst>
          </p:cNvPr>
          <p:cNvSpPr>
            <a:spLocks noGrp="1"/>
          </p:cNvSpPr>
          <p:nvPr/>
        </p:nvSpPr>
        <p:spPr>
          <a:xfrm>
            <a:off x="552450" y="6153150"/>
            <a:ext cx="7905750" cy="5334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788" b="0">
                <a:solidFill>
                  <a:srgbClr val="7A8494"/>
                </a:solidFill>
                <a:latin typeface="Aptos"/>
                <a:ea typeface="Aptos"/>
                <a:cs typeface="Aptos"/>
              </a:defRPr>
            </a:pPr>
            <a:r>
              <a:rPr sz="788" b="0" dirty="0">
                <a:solidFill>
                  <a:srgbClr val="7A8494"/>
                </a:solidFill>
                <a:latin typeface="Aptos"/>
                <a:ea typeface="Aptos"/>
                <a:cs typeface="Aptos"/>
              </a:rPr>
              <a:t>Jiaming Song et al., Denoising Diffusion Implicit Models, ICLR 2021</a:t>
            </a:r>
            <a:endParaRPr lang="en-US" sz="788" b="0" dirty="0">
              <a:solidFill>
                <a:srgbClr val="7A8494"/>
              </a:solidFill>
              <a:latin typeface="Aptos"/>
              <a:ea typeface="Aptos"/>
              <a:cs typeface="Aptos"/>
            </a:endParaRPr>
          </a:p>
          <a:p>
            <a:pPr algn="l">
              <a:defRPr sz="788" b="0">
                <a:solidFill>
                  <a:srgbClr val="7A8494"/>
                </a:solidFill>
                <a:latin typeface="Aptos"/>
                <a:ea typeface="Aptos"/>
                <a:cs typeface="Aptos"/>
              </a:defRPr>
            </a:pPr>
            <a:r>
              <a:rPr sz="788" b="0" dirty="0">
                <a:solidFill>
                  <a:srgbClr val="7A8494"/>
                </a:solidFill>
                <a:latin typeface="Aptos"/>
                <a:ea typeface="Aptos"/>
                <a:cs typeface="Aptos"/>
              </a:rPr>
              <a:t>Cheng Lu et al., DPM-Solver, </a:t>
            </a:r>
            <a:r>
              <a:rPr lang="en-US" sz="788" b="0" dirty="0" err="1">
                <a:solidFill>
                  <a:srgbClr val="7A8494"/>
                </a:solidFill>
                <a:latin typeface="Aptos"/>
                <a:ea typeface="Aptos"/>
                <a:cs typeface="Aptos"/>
              </a:rPr>
              <a:t>NeurIPS</a:t>
            </a:r>
            <a:r>
              <a:rPr lang="en-US" sz="788" b="0" dirty="0">
                <a:solidFill>
                  <a:srgbClr val="7A8494"/>
                </a:solidFill>
                <a:latin typeface="Aptos"/>
                <a:ea typeface="Aptos"/>
                <a:cs typeface="Aptos"/>
              </a:rPr>
              <a:t> 2022</a:t>
            </a:r>
          </a:p>
          <a:p>
            <a:pPr algn="l">
              <a:defRPr sz="788" b="0">
                <a:solidFill>
                  <a:srgbClr val="7A8494"/>
                </a:solidFill>
                <a:latin typeface="Aptos"/>
                <a:ea typeface="Aptos"/>
                <a:cs typeface="Aptos"/>
              </a:defRPr>
            </a:pPr>
            <a:r>
              <a:rPr sz="788" b="0" dirty="0">
                <a:solidFill>
                  <a:srgbClr val="7A8494"/>
                </a:solidFill>
                <a:latin typeface="Aptos"/>
                <a:ea typeface="Aptos"/>
                <a:cs typeface="Aptos"/>
              </a:rPr>
              <a:t>Tim Salimans and Jonathan Ho, Progressive Distillation for Fast Sampling of Diffusion Models, ICLR 2022</a:t>
            </a:r>
            <a:endParaRPr lang="en-US" sz="788" b="0" dirty="0">
              <a:solidFill>
                <a:srgbClr val="7A8494"/>
              </a:solidFill>
              <a:latin typeface="Aptos"/>
              <a:ea typeface="Aptos"/>
              <a:cs typeface="Aptos"/>
            </a:endParaRPr>
          </a:p>
          <a:p>
            <a:pPr algn="l">
              <a:defRPr sz="788" b="0">
                <a:solidFill>
                  <a:srgbClr val="7A8494"/>
                </a:solidFill>
                <a:latin typeface="Aptos"/>
                <a:ea typeface="Aptos"/>
                <a:cs typeface="Aptos"/>
              </a:defRPr>
            </a:pPr>
            <a:r>
              <a:rPr sz="788" b="0" dirty="0">
                <a:solidFill>
                  <a:srgbClr val="7A8494"/>
                </a:solidFill>
                <a:latin typeface="Aptos"/>
                <a:ea typeface="Aptos"/>
                <a:cs typeface="Aptos"/>
              </a:rPr>
              <a:t>Yang Song et al., Consistency Models, ICML 2023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0131C84-215B-427A-AFF8-D1F204FF33E1}"/>
              </a:ext>
            </a:extLst>
          </p:cNvPr>
          <p:cNvSpPr>
            <a:spLocks noGrp="1"/>
          </p:cNvSpPr>
          <p:nvPr/>
        </p:nvSpPr>
        <p:spPr>
          <a:xfrm>
            <a:off x="11049000" y="6515100"/>
            <a:ext cx="609600" cy="1714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r">
              <a:defRPr sz="788" b="0">
                <a:solidFill>
                  <a:srgbClr val="7A8494"/>
                </a:solidFill>
                <a:latin typeface="Aptos"/>
                <a:ea typeface="Aptos"/>
                <a:cs typeface="Aptos"/>
              </a:defRPr>
            </a:pPr>
            <a:r>
              <a:rPr sz="788" b="0">
                <a:solidFill>
                  <a:srgbClr val="7A8494"/>
                </a:solidFill>
                <a:latin typeface="Aptos"/>
                <a:ea typeface="Aptos"/>
                <a:cs typeface="Aptos"/>
              </a:rPr>
              <a:t>09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6CD7E58-EE4F-48F3-97FE-E4606C9C957D}"/>
              </a:ext>
            </a:extLst>
          </p:cNvPr>
          <p:cNvSpPr>
            <a:spLocks noGrp="1"/>
          </p:cNvSpPr>
          <p:nvPr/>
        </p:nvSpPr>
        <p:spPr>
          <a:xfrm>
            <a:off x="781050" y="1524000"/>
            <a:ext cx="4705350" cy="1028700"/>
          </a:xfrm>
          <a:prstGeom prst="rect">
            <a:avLst/>
          </a:prstGeom>
          <a:solidFill>
            <a:srgbClr val="FFFFFF"/>
          </a:solidFill>
          <a:ln w="9525">
            <a:solidFill>
              <a:srgbClr val="C9D2E1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E314432-CF7D-49F2-AA6D-80592C70D7AC}"/>
              </a:ext>
            </a:extLst>
          </p:cNvPr>
          <p:cNvSpPr>
            <a:spLocks noGrp="1"/>
          </p:cNvSpPr>
          <p:nvPr/>
        </p:nvSpPr>
        <p:spPr>
          <a:xfrm>
            <a:off x="952500" y="1752600"/>
            <a:ext cx="152400" cy="152400"/>
          </a:xfrm>
          <a:prstGeom prst="rect">
            <a:avLst/>
          </a:prstGeom>
          <a:solidFill>
            <a:srgbClr val="2F6FDB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A537A52-F26B-4992-A8B6-CAFCE5C89FF8}"/>
              </a:ext>
            </a:extLst>
          </p:cNvPr>
          <p:cNvSpPr>
            <a:spLocks noGrp="1"/>
          </p:cNvSpPr>
          <p:nvPr/>
        </p:nvSpPr>
        <p:spPr>
          <a:xfrm>
            <a:off x="1276350" y="1714500"/>
            <a:ext cx="3848100" cy="6667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1425" b="0">
                <a:solidFill>
                  <a:srgbClr val="172033"/>
                </a:solidFill>
                <a:latin typeface="Aptos"/>
                <a:ea typeface="Aptos"/>
                <a:cs typeface="Aptos"/>
              </a:defRPr>
            </a:pPr>
            <a:r>
              <a:rPr sz="1425" b="0">
                <a:solidFill>
                  <a:srgbClr val="172033"/>
                </a:solidFill>
                <a:latin typeface="Aptos"/>
                <a:ea typeface="Aptos"/>
                <a:cs typeface="Aptos"/>
              </a:rPr>
              <a:t>DDIM / deterministic samplers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26FB46F-8EBA-4ABC-AFB2-058D88E8B3BD}"/>
              </a:ext>
            </a:extLst>
          </p:cNvPr>
          <p:cNvSpPr>
            <a:spLocks noGrp="1"/>
          </p:cNvSpPr>
          <p:nvPr/>
        </p:nvSpPr>
        <p:spPr>
          <a:xfrm>
            <a:off x="6000750" y="1524000"/>
            <a:ext cx="4705350" cy="1028700"/>
          </a:xfrm>
          <a:prstGeom prst="rect">
            <a:avLst/>
          </a:prstGeom>
          <a:solidFill>
            <a:srgbClr val="FFFFFF"/>
          </a:solidFill>
          <a:ln w="9525">
            <a:solidFill>
              <a:srgbClr val="C9D2E1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F12F19F-ADF0-4F1A-8BBC-8C48FB5EA91A}"/>
              </a:ext>
            </a:extLst>
          </p:cNvPr>
          <p:cNvSpPr>
            <a:spLocks noGrp="1"/>
          </p:cNvSpPr>
          <p:nvPr/>
        </p:nvSpPr>
        <p:spPr>
          <a:xfrm>
            <a:off x="6172200" y="1752600"/>
            <a:ext cx="152400" cy="152400"/>
          </a:xfrm>
          <a:prstGeom prst="rect">
            <a:avLst/>
          </a:prstGeom>
          <a:solidFill>
            <a:srgbClr val="16A09A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77BEF5A-D79C-41AB-BFDC-A0DF6B064C4C}"/>
              </a:ext>
            </a:extLst>
          </p:cNvPr>
          <p:cNvSpPr>
            <a:spLocks noGrp="1"/>
          </p:cNvSpPr>
          <p:nvPr/>
        </p:nvSpPr>
        <p:spPr>
          <a:xfrm>
            <a:off x="6496050" y="1714500"/>
            <a:ext cx="3848100" cy="6667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1425" b="0">
                <a:solidFill>
                  <a:srgbClr val="172033"/>
                </a:solidFill>
                <a:latin typeface="Aptos"/>
                <a:ea typeface="Aptos"/>
                <a:cs typeface="Aptos"/>
              </a:defRPr>
            </a:pPr>
            <a:r>
              <a:rPr sz="1425" b="0">
                <a:solidFill>
                  <a:srgbClr val="172033"/>
                </a:solidFill>
                <a:latin typeface="Aptos"/>
                <a:ea typeface="Aptos"/>
                <a:cs typeface="Aptos"/>
              </a:rPr>
              <a:t>DPM-Solver and high-order numerical solvers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572F10C-86E1-4B8C-AF26-726EB2C3BE94}"/>
              </a:ext>
            </a:extLst>
          </p:cNvPr>
          <p:cNvSpPr>
            <a:spLocks noGrp="1"/>
          </p:cNvSpPr>
          <p:nvPr/>
        </p:nvSpPr>
        <p:spPr>
          <a:xfrm>
            <a:off x="781050" y="2971800"/>
            <a:ext cx="4705350" cy="1028700"/>
          </a:xfrm>
          <a:prstGeom prst="rect">
            <a:avLst/>
          </a:prstGeom>
          <a:solidFill>
            <a:srgbClr val="FFFFFF"/>
          </a:solidFill>
          <a:ln w="9525">
            <a:solidFill>
              <a:srgbClr val="C9D2E1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0DD7739-F5E3-4185-9825-C5BFE9E21C83}"/>
              </a:ext>
            </a:extLst>
          </p:cNvPr>
          <p:cNvSpPr>
            <a:spLocks noGrp="1"/>
          </p:cNvSpPr>
          <p:nvPr/>
        </p:nvSpPr>
        <p:spPr>
          <a:xfrm>
            <a:off x="952500" y="3200400"/>
            <a:ext cx="152400" cy="152400"/>
          </a:xfrm>
          <a:prstGeom prst="rect">
            <a:avLst/>
          </a:prstGeom>
          <a:solidFill>
            <a:srgbClr val="D59625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53D8F99-02E8-4414-A936-F6EFA0995CEA}"/>
              </a:ext>
            </a:extLst>
          </p:cNvPr>
          <p:cNvSpPr>
            <a:spLocks noGrp="1"/>
          </p:cNvSpPr>
          <p:nvPr/>
        </p:nvSpPr>
        <p:spPr>
          <a:xfrm>
            <a:off x="1276350" y="3162300"/>
            <a:ext cx="3848100" cy="6667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1425" b="0">
                <a:solidFill>
                  <a:srgbClr val="172033"/>
                </a:solidFill>
                <a:latin typeface="Aptos"/>
                <a:ea typeface="Aptos"/>
                <a:cs typeface="Aptos"/>
              </a:defRPr>
            </a:pPr>
            <a:r>
              <a:rPr sz="1425" b="0">
                <a:solidFill>
                  <a:srgbClr val="172033"/>
                </a:solidFill>
                <a:latin typeface="Aptos"/>
                <a:ea typeface="Aptos"/>
                <a:cs typeface="Aptos"/>
              </a:rPr>
              <a:t>Distillation and consistency-style models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DDB5A70-9E8D-4FE9-BC95-A21817255E50}"/>
              </a:ext>
            </a:extLst>
          </p:cNvPr>
          <p:cNvSpPr>
            <a:spLocks noGrp="1"/>
          </p:cNvSpPr>
          <p:nvPr/>
        </p:nvSpPr>
        <p:spPr>
          <a:xfrm>
            <a:off x="6000750" y="2971800"/>
            <a:ext cx="4705350" cy="1028700"/>
          </a:xfrm>
          <a:prstGeom prst="rect">
            <a:avLst/>
          </a:prstGeom>
          <a:solidFill>
            <a:srgbClr val="FFFFFF"/>
          </a:solidFill>
          <a:ln w="9525">
            <a:solidFill>
              <a:srgbClr val="C9D2E1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8FE1D5C-C341-446D-84DD-91A5747B8B40}"/>
              </a:ext>
            </a:extLst>
          </p:cNvPr>
          <p:cNvSpPr>
            <a:spLocks noGrp="1"/>
          </p:cNvSpPr>
          <p:nvPr/>
        </p:nvSpPr>
        <p:spPr>
          <a:xfrm>
            <a:off x="6172200" y="3200400"/>
            <a:ext cx="152400" cy="152400"/>
          </a:xfrm>
          <a:prstGeom prst="rect">
            <a:avLst/>
          </a:prstGeom>
          <a:solidFill>
            <a:srgbClr val="B54A59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D9D208D-84BD-4C12-BA6C-D0AC7EB7313F}"/>
              </a:ext>
            </a:extLst>
          </p:cNvPr>
          <p:cNvSpPr>
            <a:spLocks noGrp="1"/>
          </p:cNvSpPr>
          <p:nvPr/>
        </p:nvSpPr>
        <p:spPr>
          <a:xfrm>
            <a:off x="6496050" y="3162300"/>
            <a:ext cx="3848100" cy="6667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1425" b="0">
                <a:solidFill>
                  <a:srgbClr val="172033"/>
                </a:solidFill>
                <a:latin typeface="Aptos"/>
                <a:ea typeface="Aptos"/>
                <a:cs typeface="Aptos"/>
              </a:defRPr>
            </a:pPr>
            <a:r>
              <a:rPr sz="1425" b="0">
                <a:solidFill>
                  <a:srgbClr val="172033"/>
                </a:solidFill>
                <a:latin typeface="Aptos"/>
                <a:ea typeface="Aptos"/>
                <a:cs typeface="Aptos"/>
              </a:rPr>
              <a:t>Flow matching / rectified-flow formulations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DBEC93A-839A-41A3-8356-BBDDE9AAC4E5}"/>
              </a:ext>
            </a:extLst>
          </p:cNvPr>
          <p:cNvSpPr>
            <a:spLocks noGrp="1"/>
          </p:cNvSpPr>
          <p:nvPr/>
        </p:nvSpPr>
        <p:spPr>
          <a:xfrm>
            <a:off x="819150" y="4905375"/>
            <a:ext cx="9715500" cy="5334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1275" b="0">
                <a:solidFill>
                  <a:srgbClr val="5E6A7D"/>
                </a:solidFill>
                <a:latin typeface="Aptos"/>
                <a:ea typeface="Aptos"/>
                <a:cs typeface="Aptos"/>
              </a:defRPr>
            </a:pPr>
            <a:r>
              <a:rPr lang="en-US" sz="1275" b="0" dirty="0">
                <a:solidFill>
                  <a:srgbClr val="5E6A7D"/>
                </a:solidFill>
                <a:latin typeface="Aptos"/>
                <a:ea typeface="Aptos"/>
                <a:cs typeface="Aptos"/>
              </a:rPr>
              <a:t>ADE-</a:t>
            </a:r>
            <a:r>
              <a:rPr lang="en-US" sz="1275" b="0" dirty="0" err="1">
                <a:solidFill>
                  <a:srgbClr val="5E6A7D"/>
                </a:solidFill>
                <a:latin typeface="Aptos"/>
                <a:ea typeface="Aptos"/>
                <a:cs typeface="Aptos"/>
              </a:rPr>
              <a:t>CoT</a:t>
            </a:r>
            <a:r>
              <a:rPr lang="en-US" sz="1275" b="0" dirty="0">
                <a:solidFill>
                  <a:srgbClr val="5E6A7D"/>
                </a:solidFill>
                <a:latin typeface="Aptos"/>
                <a:ea typeface="Aptos"/>
                <a:cs typeface="Aptos"/>
              </a:rPr>
              <a:t> is orthogonal: given any base sampler, it adaptively decides how many trajectories to start, prune, continue, and stop.</a:t>
            </a:r>
            <a:endParaRPr sz="1275" b="0" dirty="0">
              <a:solidFill>
                <a:srgbClr val="5E6A7D"/>
              </a:solidFill>
              <a:latin typeface="Aptos"/>
              <a:ea typeface="Aptos"/>
              <a:cs typeface="Aptos"/>
            </a:endParaRPr>
          </a:p>
        </p:txBody>
      </p:sp>
    </p:spTree>
    <p:extLst>
      <p:ext uri="{BB962C8B-B14F-4D97-AF65-F5344CB8AC3E}">
        <p14:creationId xmlns:p14="http://schemas.microsoft.com/office/powerpoint/2010/main" val="1491321745"/>
      </p:ext>
    </p:extLst>
  </p:cSld>
  <p:clrMapOvr>
    <a:masterClrMapping/>
  </p:clrMapOvr>
</p:sld>
</file>

<file path=ppt/theme/theme1.xml><?xml version="1.0" encoding="utf-8"?>
<a:theme xmlns:a="http://schemas.openxmlformats.org/drawingml/2006/main" name="ChatGPT">
  <a:themeElements>
    <a:clrScheme name="ChatGPT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Calibri Light"/>
        <a:ea typeface="Calibri Light"/>
        <a:cs typeface="Calibri Light"/>
      </a:majorFont>
      <a:minorFont>
        <a:latin typeface="Calibri"/>
        <a:ea typeface="Calibri"/>
        <a:cs typeface="Calibri"/>
      </a:minorFont>
    </a:fontScheme>
    <a:fmtScheme name="ChatGPT">
      <a:fillStyleLst>
        <a:solidFill>
          <a:schemeClr val="phClr"/>
        </a:solidFill>
        <a:solidFill>
          <a:schemeClr val="dk1"/>
        </a:solidFill>
        <a:solidFill>
          <a:schemeClr val="accent1"/>
        </a:solidFill>
      </a:fillStyleLst>
      <a:lnStyleLst>
        <a:ln w="12700">
          <a:solidFill>
            <a:schemeClr val="phClr"/>
          </a:solidFill>
          <a:prstDash val="solid"/>
        </a:ln>
        <a:ln w="1905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>
              <a:srgbClr val="000000">
                <a:alpha val="16000"/>
              </a:srgbClr>
            </a:outerShdw>
          </a:effectLst>
        </a:effectStyle>
        <a:effectStyle>
          <a:effectLst>
            <a:outerShdw blurRad="19050" dist="9525" dir="5400000">
              <a:srgbClr val="000000">
                <a:alpha val="6000"/>
              </a:srgbClr>
            </a:outerShdw>
          </a:effectLst>
        </a:effectStyle>
        <a:effectStyle>
          <a:effectLst>
            <a:outerShdw blurRad="28575" dist="9525" dir="5400000">
              <a:srgbClr val="000000">
                <a:alpha val="8000"/>
              </a:srgbClr>
            </a:outerShdw>
          </a:effectLst>
        </a:effectStyle>
        <a:effectStyle>
          <a:effectLst>
            <a:outerShdw blurRad="57150" dist="19050" dir="5400000">
              <a:srgbClr val="000000">
                <a:alpha val="10000"/>
              </a:srgbClr>
            </a:outerShdw>
          </a:effectLst>
        </a:effectStyle>
        <a:effectStyle>
          <a:effectLst>
            <a:outerShdw blurRad="114300" dist="38100" dir="5400000">
              <a:srgbClr val="000000">
                <a:alpha val="12000"/>
              </a:srgbClr>
            </a:outerShdw>
          </a:effectLst>
        </a:effectStyle>
        <a:effectStyle>
          <a:effectLst>
            <a:outerShdw blurRad="171450" dist="57150" dir="5400000">
              <a:srgbClr val="000000">
                <a:alpha val="16000"/>
              </a:srgbClr>
            </a:outerShdw>
          </a:effectLst>
        </a:effectStyle>
        <a:effectStyle>
          <a:effectLst>
            <a:outerShdw blurRad="266700" dist="95250" dir="5400000">
              <a:srgbClr val="000000">
                <a:alpha val="24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  <a:satMod val="150000"/>
              </a:schemeClr>
            </a:gs>
            <a:gs pos="50000">
              <a:schemeClr val="phClr">
                <a:tint val="98000"/>
                <a:shade val="90000"/>
                <a:lumMod val="103000"/>
                <a:satMod val="130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hatGPT">
  <a:themeElements>
    <a:clrScheme name="ChatGPT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Calibri Light"/>
        <a:ea typeface="Calibri Light"/>
        <a:cs typeface="Calibri Light"/>
      </a:majorFont>
      <a:minorFont>
        <a:latin typeface="Calibri"/>
        <a:ea typeface="Calibri"/>
        <a:cs typeface="Calibri"/>
      </a:minorFont>
    </a:fontScheme>
    <a:fmtScheme name="ChatGPT">
      <a:fillStyleLst>
        <a:solidFill>
          <a:schemeClr val="phClr"/>
        </a:solidFill>
        <a:solidFill>
          <a:schemeClr val="dk1"/>
        </a:solidFill>
        <a:solidFill>
          <a:schemeClr val="accent1"/>
        </a:solidFill>
      </a:fillStyleLst>
      <a:lnStyleLst>
        <a:ln w="12700">
          <a:solidFill>
            <a:schemeClr val="phClr"/>
          </a:solidFill>
          <a:prstDash val="solid"/>
        </a:ln>
        <a:ln w="1905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>
              <a:srgbClr val="000000">
                <a:alpha val="16000"/>
              </a:srgbClr>
            </a:outerShdw>
          </a:effectLst>
        </a:effectStyle>
        <a:effectStyle>
          <a:effectLst>
            <a:outerShdw blurRad="19050" dist="9525" dir="5400000">
              <a:srgbClr val="000000">
                <a:alpha val="6000"/>
              </a:srgbClr>
            </a:outerShdw>
          </a:effectLst>
        </a:effectStyle>
        <a:effectStyle>
          <a:effectLst>
            <a:outerShdw blurRad="28575" dist="9525" dir="5400000">
              <a:srgbClr val="000000">
                <a:alpha val="8000"/>
              </a:srgbClr>
            </a:outerShdw>
          </a:effectLst>
        </a:effectStyle>
        <a:effectStyle>
          <a:effectLst>
            <a:outerShdw blurRad="57150" dist="19050" dir="5400000">
              <a:srgbClr val="000000">
                <a:alpha val="10000"/>
              </a:srgbClr>
            </a:outerShdw>
          </a:effectLst>
        </a:effectStyle>
        <a:effectStyle>
          <a:effectLst>
            <a:outerShdw blurRad="114300" dist="38100" dir="5400000">
              <a:srgbClr val="000000">
                <a:alpha val="12000"/>
              </a:srgbClr>
            </a:outerShdw>
          </a:effectLst>
        </a:effectStyle>
        <a:effectStyle>
          <a:effectLst>
            <a:outerShdw blurRad="171450" dist="57150" dir="5400000">
              <a:srgbClr val="000000">
                <a:alpha val="16000"/>
              </a:srgbClr>
            </a:outerShdw>
          </a:effectLst>
        </a:effectStyle>
        <a:effectStyle>
          <a:effectLst>
            <a:outerShdw blurRad="266700" dist="95250" dir="5400000">
              <a:srgbClr val="000000">
                <a:alpha val="24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  <a:satMod val="150000"/>
              </a:schemeClr>
            </a:gs>
            <a:gs pos="50000">
              <a:schemeClr val="phClr">
                <a:tint val="98000"/>
                <a:shade val="90000"/>
                <a:lumMod val="103000"/>
                <a:satMod val="130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2674</Words>
  <Application>Microsoft Office PowerPoint</Application>
  <DocSecurity>0</DocSecurity>
  <PresentationFormat>Widescreen</PresentationFormat>
  <Paragraphs>344</Paragraphs>
  <Slides>31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8" baseType="lpstr">
      <vt:lpstr>Aptos</vt:lpstr>
      <vt:lpstr>Aptos Display</vt:lpstr>
      <vt:lpstr>Aptos Mono</vt:lpstr>
      <vt:lpstr>Arial</vt:lpstr>
      <vt:lpstr>Calibri</vt:lpstr>
      <vt:lpstr>Cambria Math</vt:lpstr>
      <vt:lpstr>ChatGPT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</dc:title>
  <dc:creator>Walnut Exporter</dc:creator>
  <cp:lastModifiedBy>Andreas Makris</cp:lastModifiedBy>
  <cp:revision>67</cp:revision>
  <dcterms:created xsi:type="dcterms:W3CDTF">2026-05-12T16:24:37Z</dcterms:created>
  <dcterms:modified xsi:type="dcterms:W3CDTF">2026-05-13T13:51:26Z</dcterms:modified>
</cp:coreProperties>
</file>